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sldIdLst>
    <p:sldId id="256" r:id="rId2"/>
    <p:sldId id="257" r:id="rId3"/>
    <p:sldId id="267" r:id="rId4"/>
    <p:sldId id="266" r:id="rId5"/>
    <p:sldId id="259" r:id="rId6"/>
    <p:sldId id="258" r:id="rId7"/>
    <p:sldId id="260" r:id="rId8"/>
    <p:sldId id="261" r:id="rId9"/>
    <p:sldId id="262" r:id="rId10"/>
    <p:sldId id="264"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9" d="100"/>
          <a:sy n="129" d="100"/>
        </p:scale>
        <p:origin x="59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4782D7-DA8B-4921-973C-394C065911F4}" type="datetimeFigureOut">
              <a:rPr lang="en-US" smtClean="0"/>
              <a:t>4/23/2022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0E218D1-0775-427E-A96D-46EAF0DEABD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776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782D7-DA8B-4921-973C-394C065911F4}"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218D1-0775-427E-A96D-46EAF0DEABD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490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782D7-DA8B-4921-973C-394C065911F4}"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218D1-0775-427E-A96D-46EAF0DEABD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359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782D7-DA8B-4921-973C-394C065911F4}"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218D1-0775-427E-A96D-46EAF0DEABD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447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4782D7-DA8B-4921-973C-394C065911F4}"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218D1-0775-427E-A96D-46EAF0DEABD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364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4782D7-DA8B-4921-973C-394C065911F4}"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218D1-0775-427E-A96D-46EAF0DEABD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961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4782D7-DA8B-4921-973C-394C065911F4}" type="datetimeFigureOut">
              <a:rPr lang="en-US" smtClean="0"/>
              <a:t>4/23/2022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218D1-0775-427E-A96D-46EAF0DEABD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006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4782D7-DA8B-4921-973C-394C065911F4}" type="datetimeFigureOut">
              <a:rPr lang="en-US" smtClean="0"/>
              <a:t>4/23/2022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218D1-0775-427E-A96D-46EAF0DEABD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650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782D7-DA8B-4921-973C-394C065911F4}" type="datetimeFigureOut">
              <a:rPr lang="en-US" smtClean="0"/>
              <a:t>4/23/2022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218D1-0775-427E-A96D-46EAF0DEABDE}" type="slidenum">
              <a:rPr lang="en-US" smtClean="0"/>
              <a:t>‹#›</a:t>
            </a:fld>
            <a:endParaRPr lang="en-US"/>
          </a:p>
        </p:txBody>
      </p:sp>
    </p:spTree>
    <p:extLst>
      <p:ext uri="{BB962C8B-B14F-4D97-AF65-F5344CB8AC3E}">
        <p14:creationId xmlns:p14="http://schemas.microsoft.com/office/powerpoint/2010/main" val="409866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782D7-DA8B-4921-973C-394C065911F4}"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218D1-0775-427E-A96D-46EAF0DEABD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852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D4782D7-DA8B-4921-973C-394C065911F4}" type="datetimeFigureOut">
              <a:rPr lang="en-US" smtClean="0"/>
              <a:t>4/23/2022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0E218D1-0775-427E-A96D-46EAF0DEABD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723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D4782D7-DA8B-4921-973C-394C065911F4}" type="datetimeFigureOut">
              <a:rPr lang="en-US" smtClean="0"/>
              <a:t>4/23/2022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0E218D1-0775-427E-A96D-46EAF0DEABD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875682"/>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groups/115764608458956" TargetMode="External"/><Relationship Id="rId2" Type="http://schemas.openxmlformats.org/officeDocument/2006/relationships/hyperlink" Target="https://bahailibraryandarchives.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oursecatalog.syr.edu/preview_program.php?catoid=29&amp;poid=14955&amp;returnto=369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ahai.works/" TargetMode="External"/><Relationship Id="rId2" Type="http://schemas.openxmlformats.org/officeDocument/2006/relationships/hyperlink" Target="https://bahai-library.com/" TargetMode="External"/><Relationship Id="rId1" Type="http://schemas.openxmlformats.org/officeDocument/2006/relationships/slideLayout" Target="../slideLayouts/slideLayout2.xml"/><Relationship Id="rId4" Type="http://schemas.openxmlformats.org/officeDocument/2006/relationships/hyperlink" Target="https://bahaiar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836A-CB56-4223-B398-2A7B705D38D7}"/>
              </a:ext>
            </a:extLst>
          </p:cNvPr>
          <p:cNvSpPr>
            <a:spLocks noGrp="1"/>
          </p:cNvSpPr>
          <p:nvPr>
            <p:ph type="ctrTitle"/>
          </p:nvPr>
        </p:nvSpPr>
        <p:spPr>
          <a:xfrm>
            <a:off x="8191924" y="465268"/>
            <a:ext cx="3352375" cy="3066507"/>
          </a:xfrm>
        </p:spPr>
        <p:txBody>
          <a:bodyPr>
            <a:normAutofit/>
          </a:bodyPr>
          <a:lstStyle/>
          <a:p>
            <a:pPr>
              <a:lnSpc>
                <a:spcPct val="90000"/>
              </a:lnSpc>
            </a:pPr>
            <a:r>
              <a:rPr lang="en-US" sz="4600">
                <a:solidFill>
                  <a:schemeClr val="bg2">
                    <a:lumMod val="25000"/>
                  </a:schemeClr>
                </a:solidFill>
              </a:rPr>
              <a:t>The Reference Section: </a:t>
            </a:r>
          </a:p>
        </p:txBody>
      </p:sp>
      <p:sp>
        <p:nvSpPr>
          <p:cNvPr id="3" name="Subtitle 2">
            <a:extLst>
              <a:ext uri="{FF2B5EF4-FFF2-40B4-BE49-F238E27FC236}">
                <a16:creationId xmlns:a16="http://schemas.microsoft.com/office/drawing/2014/main" id="{E1AC28CC-DDB8-40DC-BC63-3A2D17376295}"/>
              </a:ext>
            </a:extLst>
          </p:cNvPr>
          <p:cNvSpPr>
            <a:spLocks noGrp="1"/>
          </p:cNvSpPr>
          <p:nvPr>
            <p:ph type="subTitle" idx="1"/>
          </p:nvPr>
        </p:nvSpPr>
        <p:spPr>
          <a:xfrm>
            <a:off x="8191924" y="3741164"/>
            <a:ext cx="3352375" cy="1621508"/>
          </a:xfrm>
        </p:spPr>
        <p:txBody>
          <a:bodyPr>
            <a:normAutofit fontScale="92500" lnSpcReduction="20000"/>
          </a:bodyPr>
          <a:lstStyle/>
          <a:p>
            <a:pPr>
              <a:lnSpc>
                <a:spcPct val="110000"/>
              </a:lnSpc>
            </a:pPr>
            <a:r>
              <a:rPr lang="en-US" sz="1400" dirty="0">
                <a:solidFill>
                  <a:schemeClr val="bg2">
                    <a:lumMod val="25000"/>
                  </a:schemeClr>
                </a:solidFill>
              </a:rPr>
              <a:t>Remarks by Bill Collins</a:t>
            </a:r>
            <a:br>
              <a:rPr lang="en-US" sz="1400" dirty="0">
                <a:solidFill>
                  <a:schemeClr val="bg2">
                    <a:lumMod val="25000"/>
                  </a:schemeClr>
                </a:solidFill>
              </a:rPr>
            </a:br>
            <a:r>
              <a:rPr lang="en-US" sz="1400" dirty="0">
                <a:solidFill>
                  <a:schemeClr val="bg2">
                    <a:lumMod val="25000"/>
                  </a:schemeClr>
                </a:solidFill>
              </a:rPr>
              <a:t>Former Director of the Bahá’í World Centre Library, CHIEF OF COPYRIGHT CATALOGING DIVISION AND PLANNING OFFICER AT THE LIBRARY OF CONGRESS </a:t>
            </a:r>
          </a:p>
          <a:p>
            <a:pPr>
              <a:lnSpc>
                <a:spcPct val="90000"/>
              </a:lnSpc>
            </a:pPr>
            <a:r>
              <a:rPr lang="en-US" sz="1400" dirty="0">
                <a:solidFill>
                  <a:schemeClr val="bg2">
                    <a:lumMod val="25000"/>
                  </a:schemeClr>
                </a:solidFill>
              </a:rPr>
              <a:t>23 April 2022</a:t>
            </a:r>
          </a:p>
          <a:p>
            <a:pPr>
              <a:lnSpc>
                <a:spcPct val="90000"/>
              </a:lnSpc>
            </a:pPr>
            <a:endParaRPr lang="en-US" sz="1400" dirty="0">
              <a:solidFill>
                <a:schemeClr val="tx2">
                  <a:lumMod val="40000"/>
                  <a:lumOff val="60000"/>
                </a:schemeClr>
              </a:solidFill>
            </a:endParaRPr>
          </a:p>
        </p:txBody>
      </p:sp>
      <p:pic>
        <p:nvPicPr>
          <p:cNvPr id="7" name="Graphic 6" descr="Books">
            <a:extLst>
              <a:ext uri="{FF2B5EF4-FFF2-40B4-BE49-F238E27FC236}">
                <a16:creationId xmlns:a16="http://schemas.microsoft.com/office/drawing/2014/main" id="{C537A147-F543-B26B-988E-5CBC356EC2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115" y="647698"/>
            <a:ext cx="5562139" cy="5562139"/>
          </a:xfrm>
          <a:prstGeom prst="rect">
            <a:avLst/>
          </a:prstGeom>
          <a:effectLst/>
        </p:spPr>
      </p:pic>
    </p:spTree>
    <p:extLst>
      <p:ext uri="{BB962C8B-B14F-4D97-AF65-F5344CB8AC3E}">
        <p14:creationId xmlns:p14="http://schemas.microsoft.com/office/powerpoint/2010/main" val="6729078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9B-1DD1-41E0-9483-9F6398B16508}"/>
              </a:ext>
            </a:extLst>
          </p:cNvPr>
          <p:cNvSpPr>
            <a:spLocks noGrp="1"/>
          </p:cNvSpPr>
          <p:nvPr>
            <p:ph type="title"/>
          </p:nvPr>
        </p:nvSpPr>
        <p:spPr>
          <a:xfrm>
            <a:off x="646111" y="452717"/>
            <a:ext cx="9404723" cy="1405579"/>
          </a:xfrm>
        </p:spPr>
        <p:txBody>
          <a:bodyPr>
            <a:normAutofit fontScale="90000"/>
          </a:bodyPr>
          <a:lstStyle/>
          <a:p>
            <a:r>
              <a:rPr lang="en-US" sz="3600" dirty="0"/>
              <a:t>University &amp; Research Library </a:t>
            </a:r>
            <a:r>
              <a:rPr lang="en-US" sz="3600" dirty="0" err="1"/>
              <a:t>CollectionS</a:t>
            </a:r>
            <a:r>
              <a:rPr lang="en-US" sz="3600" dirty="0"/>
              <a:t>: Recommending Bahá’í Materials</a:t>
            </a:r>
          </a:p>
        </p:txBody>
      </p:sp>
      <p:sp>
        <p:nvSpPr>
          <p:cNvPr id="3" name="Content Placeholder 2">
            <a:extLst>
              <a:ext uri="{FF2B5EF4-FFF2-40B4-BE49-F238E27FC236}">
                <a16:creationId xmlns:a16="http://schemas.microsoft.com/office/drawing/2014/main" id="{E7B3991D-1CF2-4C10-918C-999F335F2B3E}"/>
              </a:ext>
            </a:extLst>
          </p:cNvPr>
          <p:cNvSpPr>
            <a:spLocks noGrp="1"/>
          </p:cNvSpPr>
          <p:nvPr>
            <p:ph idx="1"/>
          </p:nvPr>
        </p:nvSpPr>
        <p:spPr>
          <a:xfrm>
            <a:off x="715297" y="1794099"/>
            <a:ext cx="10648335" cy="4361041"/>
          </a:xfrm>
        </p:spPr>
        <p:txBody>
          <a:bodyPr>
            <a:normAutofit fontScale="92500" lnSpcReduction="20000"/>
          </a:bodyPr>
          <a:lstStyle/>
          <a:p>
            <a:r>
              <a:rPr lang="en-US" sz="2400" b="1" dirty="0"/>
              <a:t>How do we create a recommending task force that establishes relationships with selected institutions to offer ongoing recommendations of materials to collect, based on those libraries’ acquisitions policies?</a:t>
            </a:r>
          </a:p>
          <a:p>
            <a:pPr>
              <a:lnSpc>
                <a:spcPct val="110000"/>
              </a:lnSpc>
            </a:pPr>
            <a:r>
              <a:rPr lang="en-US" sz="2400" dirty="0"/>
              <a:t>How to build Bahá’í collections in academic libraries and archives</a:t>
            </a:r>
          </a:p>
          <a:p>
            <a:pPr lvl="1">
              <a:lnSpc>
                <a:spcPct val="110000"/>
              </a:lnSpc>
            </a:pPr>
            <a:r>
              <a:rPr lang="en-US" sz="2400" dirty="0"/>
              <a:t>Individuals have donated to academic institutions (Otto Donald Rogers at U. Regina; Will van den Hoonaard at U. New Brunswick; Jack &amp; Arden Lee at Stanford)</a:t>
            </a:r>
          </a:p>
          <a:p>
            <a:pPr>
              <a:lnSpc>
                <a:spcPct val="110000"/>
              </a:lnSpc>
            </a:pPr>
            <a:r>
              <a:rPr lang="en-US" sz="2400" dirty="0"/>
              <a:t>Endowed positions and collections in libraries and archives</a:t>
            </a:r>
          </a:p>
          <a:p>
            <a:pPr>
              <a:lnSpc>
                <a:spcPct val="110000"/>
              </a:lnSpc>
            </a:pPr>
            <a:r>
              <a:rPr lang="en-US" sz="2400" dirty="0"/>
              <a:t>Bill has been the Bahá’í recommender for the Library of Congress for three decades. How do we place knowledgeable Bahá’ís in positions where they are bringing to the attention of acquisitions librarians the best and most useful Bahá’í materials?</a:t>
            </a:r>
          </a:p>
          <a:p>
            <a:pPr>
              <a:lnSpc>
                <a:spcPct val="110000"/>
              </a:lnSpc>
            </a:pPr>
            <a:r>
              <a:rPr lang="en-US" sz="2400" dirty="0"/>
              <a:t>Correcting errors in library cataloguing records</a:t>
            </a:r>
          </a:p>
          <a:p>
            <a:pPr marL="0" indent="0">
              <a:buNone/>
            </a:pPr>
            <a:endParaRPr lang="en-US" sz="2000" dirty="0"/>
          </a:p>
        </p:txBody>
      </p:sp>
    </p:spTree>
    <p:extLst>
      <p:ext uri="{BB962C8B-B14F-4D97-AF65-F5344CB8AC3E}">
        <p14:creationId xmlns:p14="http://schemas.microsoft.com/office/powerpoint/2010/main" val="360238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9B-1DD1-41E0-9483-9F6398B16508}"/>
              </a:ext>
            </a:extLst>
          </p:cNvPr>
          <p:cNvSpPr>
            <a:spLocks noGrp="1"/>
          </p:cNvSpPr>
          <p:nvPr>
            <p:ph type="title"/>
          </p:nvPr>
        </p:nvSpPr>
        <p:spPr>
          <a:xfrm>
            <a:off x="1452282" y="452717"/>
            <a:ext cx="8598552" cy="1405579"/>
          </a:xfrm>
        </p:spPr>
        <p:txBody>
          <a:bodyPr/>
          <a:lstStyle/>
          <a:p>
            <a:r>
              <a:rPr lang="en-US" sz="3600" dirty="0"/>
              <a:t>Encouraging Donations</a:t>
            </a:r>
          </a:p>
        </p:txBody>
      </p:sp>
      <p:sp>
        <p:nvSpPr>
          <p:cNvPr id="3" name="Content Placeholder 2">
            <a:extLst>
              <a:ext uri="{FF2B5EF4-FFF2-40B4-BE49-F238E27FC236}">
                <a16:creationId xmlns:a16="http://schemas.microsoft.com/office/drawing/2014/main" id="{E7B3991D-1CF2-4C10-918C-999F335F2B3E}"/>
              </a:ext>
            </a:extLst>
          </p:cNvPr>
          <p:cNvSpPr>
            <a:spLocks noGrp="1"/>
          </p:cNvSpPr>
          <p:nvPr>
            <p:ph idx="1"/>
          </p:nvPr>
        </p:nvSpPr>
        <p:spPr>
          <a:xfrm>
            <a:off x="1264024" y="1753758"/>
            <a:ext cx="10099608" cy="4623620"/>
          </a:xfrm>
        </p:spPr>
        <p:txBody>
          <a:bodyPr>
            <a:normAutofit/>
          </a:bodyPr>
          <a:lstStyle/>
          <a:p>
            <a:pPr marL="0" indent="0">
              <a:lnSpc>
                <a:spcPct val="110000"/>
              </a:lnSpc>
              <a:buNone/>
            </a:pPr>
            <a:r>
              <a:rPr lang="en-US" sz="2800" dirty="0"/>
              <a:t>Anyone who, spontaneously and of his own free will, donates material to the Archives of his National Spiritual Assembly - whether this be Tablets, books, pictures, objects or the like - and especially if his inheritors are not accounted of the people of </a:t>
            </a:r>
            <a:r>
              <a:rPr lang="en-US" sz="2800" dirty="0" err="1"/>
              <a:t>Bahá</a:t>
            </a:r>
            <a:r>
              <a:rPr lang="en-US" sz="2800" dirty="0"/>
              <a:t>, or are not considered by him as trustworthy or reliable, will have performed a highly meritorious act in the sight of God, and his name will be perpetuated in the records of the Spiritual Assemblies and his memory enshrined in the Archives for ever.</a:t>
            </a:r>
          </a:p>
          <a:p>
            <a:pPr marL="0" indent="0">
              <a:lnSpc>
                <a:spcPct val="110000"/>
              </a:lnSpc>
              <a:buNone/>
            </a:pPr>
            <a:r>
              <a:rPr lang="en-US" sz="1800" dirty="0"/>
              <a:t>Letter of Shoghi Effendi, July 1925 to the Bahá’ís of the East</a:t>
            </a:r>
          </a:p>
        </p:txBody>
      </p:sp>
    </p:spTree>
    <p:extLst>
      <p:ext uri="{BB962C8B-B14F-4D97-AF65-F5344CB8AC3E}">
        <p14:creationId xmlns:p14="http://schemas.microsoft.com/office/powerpoint/2010/main" val="233807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9B-1DD1-41E0-9483-9F6398B16508}"/>
              </a:ext>
            </a:extLst>
          </p:cNvPr>
          <p:cNvSpPr>
            <a:spLocks noGrp="1"/>
          </p:cNvSpPr>
          <p:nvPr>
            <p:ph type="title"/>
          </p:nvPr>
        </p:nvSpPr>
        <p:spPr>
          <a:xfrm>
            <a:off x="646111" y="452718"/>
            <a:ext cx="9404723" cy="764242"/>
          </a:xfrm>
        </p:spPr>
        <p:txBody>
          <a:bodyPr>
            <a:normAutofit/>
          </a:bodyPr>
          <a:lstStyle/>
          <a:p>
            <a:r>
              <a:rPr lang="en-US" sz="3600" dirty="0"/>
              <a:t>issues summarized</a:t>
            </a:r>
          </a:p>
        </p:txBody>
      </p:sp>
      <p:sp>
        <p:nvSpPr>
          <p:cNvPr id="3" name="Content Placeholder 2">
            <a:extLst>
              <a:ext uri="{FF2B5EF4-FFF2-40B4-BE49-F238E27FC236}">
                <a16:creationId xmlns:a16="http://schemas.microsoft.com/office/drawing/2014/main" id="{E7B3991D-1CF2-4C10-918C-999F335F2B3E}"/>
              </a:ext>
            </a:extLst>
          </p:cNvPr>
          <p:cNvSpPr>
            <a:spLocks noGrp="1"/>
          </p:cNvSpPr>
          <p:nvPr>
            <p:ph idx="1"/>
          </p:nvPr>
        </p:nvSpPr>
        <p:spPr>
          <a:xfrm>
            <a:off x="715297" y="1968910"/>
            <a:ext cx="10648335" cy="4035202"/>
          </a:xfrm>
        </p:spPr>
        <p:txBody>
          <a:bodyPr>
            <a:normAutofit fontScale="92500" lnSpcReduction="10000"/>
          </a:bodyPr>
          <a:lstStyle/>
          <a:p>
            <a:r>
              <a:rPr lang="en-US" sz="2400" dirty="0"/>
              <a:t>Current role for WABLA.</a:t>
            </a:r>
          </a:p>
          <a:p>
            <a:r>
              <a:rPr lang="en-US" sz="2400" dirty="0"/>
              <a:t>Improvements to the librarians and archivists website.</a:t>
            </a:r>
          </a:p>
          <a:p>
            <a:r>
              <a:rPr lang="en-US" sz="2400" dirty="0"/>
              <a:t>Training for Bahá’►1s working in Bahá’í libraries and archives</a:t>
            </a:r>
          </a:p>
          <a:p>
            <a:r>
              <a:rPr lang="en-US" sz="2400" dirty="0"/>
              <a:t>Sustaining individual bibliographic and aggregating efforts in the future.</a:t>
            </a:r>
          </a:p>
          <a:p>
            <a:r>
              <a:rPr lang="en-US" sz="2400" dirty="0"/>
              <a:t>Online, updateable, accessible bibliographic database; Published bibliographies</a:t>
            </a:r>
          </a:p>
          <a:p>
            <a:r>
              <a:rPr lang="en-US" sz="2400" dirty="0"/>
              <a:t>Task force to recommend reliable Bahá’í-related resources to libraries; submit corrections for erroneous records.</a:t>
            </a:r>
          </a:p>
          <a:p>
            <a:r>
              <a:rPr lang="en-US" sz="2400" dirty="0"/>
              <a:t>Encourage gifts to Bahá’í libraries and archives; academic libraries</a:t>
            </a:r>
          </a:p>
          <a:p>
            <a:endParaRPr lang="en-US" sz="2400" dirty="0"/>
          </a:p>
          <a:p>
            <a:endParaRPr lang="en-US" sz="2400" dirty="0"/>
          </a:p>
          <a:p>
            <a:endParaRPr lang="en-US" sz="2400" dirty="0"/>
          </a:p>
          <a:p>
            <a:endParaRPr lang="en-US" sz="2400" dirty="0"/>
          </a:p>
          <a:p>
            <a:pPr marL="0" indent="0">
              <a:buNone/>
            </a:pPr>
            <a:endParaRPr lang="en-US" sz="2000" dirty="0"/>
          </a:p>
        </p:txBody>
      </p:sp>
    </p:spTree>
    <p:extLst>
      <p:ext uri="{BB962C8B-B14F-4D97-AF65-F5344CB8AC3E}">
        <p14:creationId xmlns:p14="http://schemas.microsoft.com/office/powerpoint/2010/main" val="47525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9B-1DD1-41E0-9483-9F6398B16508}"/>
              </a:ext>
            </a:extLst>
          </p:cNvPr>
          <p:cNvSpPr>
            <a:spLocks noGrp="1"/>
          </p:cNvSpPr>
          <p:nvPr>
            <p:ph type="title"/>
          </p:nvPr>
        </p:nvSpPr>
        <p:spPr/>
        <p:txBody>
          <a:bodyPr>
            <a:normAutofit/>
          </a:bodyPr>
          <a:lstStyle/>
          <a:p>
            <a:r>
              <a:rPr lang="en-US" dirty="0"/>
              <a:t>International Bahá’í Library – The Future</a:t>
            </a:r>
          </a:p>
        </p:txBody>
      </p:sp>
      <p:sp>
        <p:nvSpPr>
          <p:cNvPr id="3" name="Content Placeholder 2">
            <a:extLst>
              <a:ext uri="{FF2B5EF4-FFF2-40B4-BE49-F238E27FC236}">
                <a16:creationId xmlns:a16="http://schemas.microsoft.com/office/drawing/2014/main" id="{E7B3991D-1CF2-4C10-918C-999F335F2B3E}"/>
              </a:ext>
            </a:extLst>
          </p:cNvPr>
          <p:cNvSpPr>
            <a:spLocks noGrp="1"/>
          </p:cNvSpPr>
          <p:nvPr>
            <p:ph idx="1"/>
          </p:nvPr>
        </p:nvSpPr>
        <p:spPr>
          <a:xfrm>
            <a:off x="1451579" y="1853754"/>
            <a:ext cx="9964974" cy="4539611"/>
          </a:xfrm>
        </p:spPr>
        <p:txBody>
          <a:bodyPr>
            <a:normAutofit lnSpcReduction="10000"/>
          </a:bodyPr>
          <a:lstStyle/>
          <a:p>
            <a:pPr marL="0" indent="0">
              <a:buNone/>
            </a:pPr>
            <a:r>
              <a:rPr lang="en-US" sz="2800" dirty="0"/>
              <a:t>The International Baha'i Library. This Library is the central depository of all literature published on the Faith, and is an essential source of information for the institutions of the World Center on all subjects relating to the Cause of God and the conditions of mankind. In future decades its functions must grow, it will serve as an active center for knowledge in all fields, and it will become the kernel of great institutions of scientific investigation and discovery.</a:t>
            </a:r>
          </a:p>
          <a:p>
            <a:pPr marL="0" indent="0">
              <a:buNone/>
            </a:pPr>
            <a:r>
              <a:rPr lang="en-US" sz="1800" dirty="0"/>
              <a:t>(Universal House of Justice, </a:t>
            </a:r>
            <a:r>
              <a:rPr lang="en-US" sz="1800" i="1" dirty="0"/>
              <a:t>Messages from the Universal House of Justice 1986-2001</a:t>
            </a:r>
            <a:r>
              <a:rPr lang="en-US" sz="1800" dirty="0"/>
              <a:t>, 36.4e)</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220179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9B-1DD1-41E0-9483-9F6398B16508}"/>
              </a:ext>
            </a:extLst>
          </p:cNvPr>
          <p:cNvSpPr>
            <a:spLocks noGrp="1"/>
          </p:cNvSpPr>
          <p:nvPr>
            <p:ph type="title"/>
          </p:nvPr>
        </p:nvSpPr>
        <p:spPr/>
        <p:txBody>
          <a:bodyPr/>
          <a:lstStyle/>
          <a:p>
            <a:r>
              <a:rPr lang="en-US" dirty="0"/>
              <a:t>Place of the Library &amp; Archives</a:t>
            </a:r>
          </a:p>
        </p:txBody>
      </p:sp>
      <p:sp>
        <p:nvSpPr>
          <p:cNvPr id="3" name="Content Placeholder 2">
            <a:extLst>
              <a:ext uri="{FF2B5EF4-FFF2-40B4-BE49-F238E27FC236}">
                <a16:creationId xmlns:a16="http://schemas.microsoft.com/office/drawing/2014/main" id="{E7B3991D-1CF2-4C10-918C-999F335F2B3E}"/>
              </a:ext>
            </a:extLst>
          </p:cNvPr>
          <p:cNvSpPr>
            <a:spLocks noGrp="1"/>
          </p:cNvSpPr>
          <p:nvPr>
            <p:ph idx="1"/>
          </p:nvPr>
        </p:nvSpPr>
        <p:spPr>
          <a:xfrm>
            <a:off x="1451579" y="2052918"/>
            <a:ext cx="9603275" cy="4000563"/>
          </a:xfrm>
        </p:spPr>
        <p:txBody>
          <a:bodyPr>
            <a:normAutofit lnSpcReduction="10000"/>
          </a:bodyPr>
          <a:lstStyle/>
          <a:p>
            <a:pPr marL="0" indent="0">
              <a:buNone/>
            </a:pPr>
            <a:r>
              <a:rPr lang="en-US" sz="2800"/>
              <a:t>“... [the Haẓíratu’l-Quds]... will, as its component parts, such as... the Archives [and] the Library... are brought together and made jointly to operate in one spot, be increasingly regarded as the focus of all Bahá'í administrative activity, and symbolize, in a befitting manner, the ideal of service animating the Bahá'í community in its relation alike to the Faith and to mankind in general.”  </a:t>
            </a:r>
          </a:p>
          <a:p>
            <a:pPr marL="0" indent="0">
              <a:buNone/>
            </a:pPr>
            <a:r>
              <a:rPr lang="en-US" sz="2200"/>
              <a:t>(Shoghi Effendi, </a:t>
            </a:r>
            <a:r>
              <a:rPr lang="en-US" sz="2200" i="1"/>
              <a:t>God Passes By</a:t>
            </a:r>
            <a:r>
              <a:rPr lang="en-US" sz="2200"/>
              <a:t>, p. 339)</a:t>
            </a:r>
          </a:p>
          <a:p>
            <a:pPr marL="0" indent="0">
              <a:buNone/>
            </a:pPr>
            <a:endParaRPr lang="en-US" sz="2200" dirty="0"/>
          </a:p>
        </p:txBody>
      </p:sp>
    </p:spTree>
    <p:extLst>
      <p:ext uri="{BB962C8B-B14F-4D97-AF65-F5344CB8AC3E}">
        <p14:creationId xmlns:p14="http://schemas.microsoft.com/office/powerpoint/2010/main" val="207864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9B-1DD1-41E0-9483-9F6398B16508}"/>
              </a:ext>
            </a:extLst>
          </p:cNvPr>
          <p:cNvSpPr>
            <a:spLocks noGrp="1"/>
          </p:cNvSpPr>
          <p:nvPr>
            <p:ph type="title"/>
          </p:nvPr>
        </p:nvSpPr>
        <p:spPr/>
        <p:txBody>
          <a:bodyPr>
            <a:normAutofit/>
          </a:bodyPr>
          <a:lstStyle/>
          <a:p>
            <a:r>
              <a:rPr lang="en-US" dirty="0"/>
              <a:t>World Association to Promote Bahá’í Libraries &amp; Archives (WABLA)</a:t>
            </a:r>
          </a:p>
        </p:txBody>
      </p:sp>
      <p:sp>
        <p:nvSpPr>
          <p:cNvPr id="3" name="Content Placeholder 2">
            <a:extLst>
              <a:ext uri="{FF2B5EF4-FFF2-40B4-BE49-F238E27FC236}">
                <a16:creationId xmlns:a16="http://schemas.microsoft.com/office/drawing/2014/main" id="{E7B3991D-1CF2-4C10-918C-999F335F2B3E}"/>
              </a:ext>
            </a:extLst>
          </p:cNvPr>
          <p:cNvSpPr>
            <a:spLocks noGrp="1"/>
          </p:cNvSpPr>
          <p:nvPr>
            <p:ph sz="half" idx="1"/>
          </p:nvPr>
        </p:nvSpPr>
        <p:spPr>
          <a:xfrm>
            <a:off x="5928189" y="1864195"/>
            <a:ext cx="5882358" cy="4314730"/>
          </a:xfrm>
        </p:spPr>
        <p:txBody>
          <a:bodyPr>
            <a:normAutofit/>
          </a:bodyPr>
          <a:lstStyle/>
          <a:p>
            <a:pPr>
              <a:spcBef>
                <a:spcPts val="0"/>
              </a:spcBef>
            </a:pPr>
            <a:r>
              <a:rPr lang="en-US" sz="2200" dirty="0"/>
              <a:t>Proposed @ 1</a:t>
            </a:r>
            <a:r>
              <a:rPr lang="en-US" sz="2200" baseline="30000" dirty="0"/>
              <a:t>st</a:t>
            </a:r>
            <a:r>
              <a:rPr lang="en-US" sz="2200" dirty="0"/>
              <a:t> Int’l Conference of Bahá’í Librarians &amp; Archivists (</a:t>
            </a:r>
            <a:r>
              <a:rPr lang="en-US" sz="2200" dirty="0" err="1"/>
              <a:t>Landegg</a:t>
            </a:r>
            <a:r>
              <a:rPr lang="en-US" sz="2200" dirty="0"/>
              <a:t> University, January 2003)</a:t>
            </a:r>
          </a:p>
          <a:p>
            <a:pPr>
              <a:spcBef>
                <a:spcPts val="0"/>
              </a:spcBef>
            </a:pPr>
            <a:r>
              <a:rPr lang="en-US" sz="2200" dirty="0"/>
              <a:t>Initial Board of Directors: Bill Collins, Ailsa Hedley Leftwich, </a:t>
            </a:r>
            <a:r>
              <a:rPr lang="en-US" sz="2200" dirty="0" err="1"/>
              <a:t>Dharlene</a:t>
            </a:r>
            <a:r>
              <a:rPr lang="en-US" sz="2200" dirty="0"/>
              <a:t> </a:t>
            </a:r>
            <a:r>
              <a:rPr lang="en-US" sz="2200" dirty="0" err="1"/>
              <a:t>Valeda</a:t>
            </a:r>
            <a:endParaRPr lang="en-US" sz="2200" dirty="0"/>
          </a:p>
          <a:p>
            <a:pPr>
              <a:spcBef>
                <a:spcPts val="0"/>
              </a:spcBef>
            </a:pPr>
            <a:r>
              <a:rPr lang="en-US" sz="2200" dirty="0"/>
              <a:t>Organizational attempts proved abortive</a:t>
            </a:r>
          </a:p>
          <a:p>
            <a:pPr lvl="1">
              <a:spcBef>
                <a:spcPts val="0"/>
              </a:spcBef>
            </a:pPr>
            <a:r>
              <a:rPr lang="en-US" sz="2000" dirty="0"/>
              <a:t>Limited ongoing interest</a:t>
            </a:r>
          </a:p>
          <a:p>
            <a:pPr lvl="1">
              <a:spcBef>
                <a:spcPts val="0"/>
              </a:spcBef>
            </a:pPr>
            <a:r>
              <a:rPr lang="en-US" sz="2000" dirty="0"/>
              <a:t>Changed staffing at Bahá’í libraries/archives, often untrained volunteers asking broad questions: “How do I catalogue the library collection?” and “How do I classify books?” </a:t>
            </a:r>
          </a:p>
        </p:txBody>
      </p:sp>
      <p:pic>
        <p:nvPicPr>
          <p:cNvPr id="8" name="Content Placeholder 7" descr="A group of people posing for a photo&#10;&#10;Description automatically generated">
            <a:extLst>
              <a:ext uri="{FF2B5EF4-FFF2-40B4-BE49-F238E27FC236}">
                <a16:creationId xmlns:a16="http://schemas.microsoft.com/office/drawing/2014/main" id="{3F588214-3AC0-4325-B34B-601D4E67845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4541" y="1969476"/>
            <a:ext cx="5206844" cy="3905134"/>
          </a:xfrm>
        </p:spPr>
      </p:pic>
    </p:spTree>
    <p:extLst>
      <p:ext uri="{BB962C8B-B14F-4D97-AF65-F5344CB8AC3E}">
        <p14:creationId xmlns:p14="http://schemas.microsoft.com/office/powerpoint/2010/main" val="272136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9B-1DD1-41E0-9483-9F6398B16508}"/>
              </a:ext>
            </a:extLst>
          </p:cNvPr>
          <p:cNvSpPr>
            <a:spLocks noGrp="1"/>
          </p:cNvSpPr>
          <p:nvPr>
            <p:ph type="title"/>
          </p:nvPr>
        </p:nvSpPr>
        <p:spPr>
          <a:xfrm>
            <a:off x="1465729" y="452718"/>
            <a:ext cx="8585105" cy="1132734"/>
          </a:xfrm>
        </p:spPr>
        <p:txBody>
          <a:bodyPr>
            <a:normAutofit/>
          </a:bodyPr>
          <a:lstStyle/>
          <a:p>
            <a:r>
              <a:rPr lang="en-US" dirty="0"/>
              <a:t>Bahá’í Library &amp; Archives Website</a:t>
            </a:r>
          </a:p>
        </p:txBody>
      </p:sp>
      <p:sp>
        <p:nvSpPr>
          <p:cNvPr id="3" name="Content Placeholder 2">
            <a:extLst>
              <a:ext uri="{FF2B5EF4-FFF2-40B4-BE49-F238E27FC236}">
                <a16:creationId xmlns:a16="http://schemas.microsoft.com/office/drawing/2014/main" id="{E7B3991D-1CF2-4C10-918C-999F335F2B3E}"/>
              </a:ext>
            </a:extLst>
          </p:cNvPr>
          <p:cNvSpPr>
            <a:spLocks noGrp="1"/>
          </p:cNvSpPr>
          <p:nvPr>
            <p:ph idx="1"/>
          </p:nvPr>
        </p:nvSpPr>
        <p:spPr>
          <a:xfrm>
            <a:off x="4437529" y="1888308"/>
            <a:ext cx="7470344" cy="4368046"/>
          </a:xfrm>
        </p:spPr>
        <p:txBody>
          <a:bodyPr>
            <a:normAutofit fontScale="77500" lnSpcReduction="20000"/>
          </a:bodyPr>
          <a:lstStyle/>
          <a:p>
            <a:r>
              <a:rPr lang="en-US" sz="2800" dirty="0"/>
              <a:t>Bill created website with aids &amp; info related to various aspects of Bahá’í library and archives work; reconstituted in a different form in July 2019 after a gathering of Bahá’í book collectors</a:t>
            </a:r>
          </a:p>
          <a:p>
            <a:r>
              <a:rPr lang="en-US" sz="2800" dirty="0"/>
              <a:t>Not intended as a site for aggregating Bahá’í texts, but as a site focused on the toolkit for library and archives workers serving in Bahá’í-related institutions or collections.</a:t>
            </a:r>
          </a:p>
          <a:p>
            <a:r>
              <a:rPr lang="en-US" sz="2800" dirty="0">
                <a:hlinkClick r:id="rId2"/>
              </a:rPr>
              <a:t>https://bahailibraryandarchives.org</a:t>
            </a:r>
            <a:endParaRPr lang="en-US" sz="2800" dirty="0"/>
          </a:p>
          <a:p>
            <a:pPr lvl="1"/>
            <a:r>
              <a:rPr lang="en-US" sz="2800" b="1" dirty="0"/>
              <a:t>Needs suggestions of improvements to serve the needs of Bahá’í librarians and archivists.</a:t>
            </a:r>
          </a:p>
          <a:p>
            <a:r>
              <a:rPr lang="en-US" sz="3000" b="1" dirty="0"/>
              <a:t>Facebook: </a:t>
            </a:r>
            <a:r>
              <a:rPr lang="en-US" sz="3000" dirty="0">
                <a:hlinkClick r:id="rId3"/>
              </a:rPr>
              <a:t>https://www.facebook.com/groups/115764608458956</a:t>
            </a:r>
            <a:endParaRPr lang="en-US" sz="3000" dirty="0"/>
          </a:p>
          <a:p>
            <a:endParaRPr lang="en-US" sz="2000" dirty="0"/>
          </a:p>
        </p:txBody>
      </p:sp>
      <p:pic>
        <p:nvPicPr>
          <p:cNvPr id="4" name="Content Placeholder 4">
            <a:extLst>
              <a:ext uri="{FF2B5EF4-FFF2-40B4-BE49-F238E27FC236}">
                <a16:creationId xmlns:a16="http://schemas.microsoft.com/office/drawing/2014/main" id="{7607C271-0F8D-40C3-9764-C718CCC7D83F}"/>
              </a:ext>
            </a:extLst>
          </p:cNvPr>
          <p:cNvPicPr>
            <a:picLocks noChangeAspect="1"/>
          </p:cNvPicPr>
          <p:nvPr/>
        </p:nvPicPr>
        <p:blipFill>
          <a:blip r:embed="rId4"/>
          <a:stretch>
            <a:fillRect/>
          </a:stretch>
        </p:blipFill>
        <p:spPr>
          <a:xfrm>
            <a:off x="232758" y="1888308"/>
            <a:ext cx="4029960" cy="3323432"/>
          </a:xfrm>
          <a:prstGeom prst="rect">
            <a:avLst/>
          </a:prstGeom>
        </p:spPr>
      </p:pic>
    </p:spTree>
    <p:extLst>
      <p:ext uri="{BB962C8B-B14F-4D97-AF65-F5344CB8AC3E}">
        <p14:creationId xmlns:p14="http://schemas.microsoft.com/office/powerpoint/2010/main" val="26062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9B-1DD1-41E0-9483-9F6398B16508}"/>
              </a:ext>
            </a:extLst>
          </p:cNvPr>
          <p:cNvSpPr>
            <a:spLocks noGrp="1"/>
          </p:cNvSpPr>
          <p:nvPr>
            <p:ph type="title"/>
          </p:nvPr>
        </p:nvSpPr>
        <p:spPr>
          <a:xfrm>
            <a:off x="1452282" y="452718"/>
            <a:ext cx="8598552" cy="796418"/>
          </a:xfrm>
        </p:spPr>
        <p:txBody>
          <a:bodyPr>
            <a:normAutofit/>
          </a:bodyPr>
          <a:lstStyle/>
          <a:p>
            <a:r>
              <a:rPr lang="en-US" dirty="0"/>
              <a:t>Professional Training &amp; Standards</a:t>
            </a:r>
          </a:p>
        </p:txBody>
      </p:sp>
      <p:sp>
        <p:nvSpPr>
          <p:cNvPr id="3" name="Content Placeholder 2">
            <a:extLst>
              <a:ext uri="{FF2B5EF4-FFF2-40B4-BE49-F238E27FC236}">
                <a16:creationId xmlns:a16="http://schemas.microsoft.com/office/drawing/2014/main" id="{E7B3991D-1CF2-4C10-918C-999F335F2B3E}"/>
              </a:ext>
            </a:extLst>
          </p:cNvPr>
          <p:cNvSpPr>
            <a:spLocks noGrp="1"/>
          </p:cNvSpPr>
          <p:nvPr>
            <p:ph idx="1"/>
          </p:nvPr>
        </p:nvSpPr>
        <p:spPr>
          <a:xfrm>
            <a:off x="2877671" y="1116106"/>
            <a:ext cx="8875057" cy="4926788"/>
          </a:xfrm>
        </p:spPr>
        <p:txBody>
          <a:bodyPr>
            <a:normAutofit fontScale="85000" lnSpcReduction="20000"/>
          </a:bodyPr>
          <a:lstStyle/>
          <a:p>
            <a:r>
              <a:rPr lang="en-US" sz="2800" b="1" dirty="0"/>
              <a:t>Staff of Bahá’í libraries/archives need training and understanding of standards </a:t>
            </a:r>
            <a:r>
              <a:rPr lang="en-US" sz="2800" dirty="0"/>
              <a:t>(</a:t>
            </a:r>
            <a:r>
              <a:rPr lang="en-US" sz="2800" dirty="0">
                <a:hlinkClick r:id="rId2"/>
              </a:rPr>
              <a:t>http://coursecatalog.syr.edu/preview_program.php?catoid=29&amp;poid=14955&amp;returnto=3699</a:t>
            </a:r>
            <a:r>
              <a:rPr lang="en-US" sz="2800" dirty="0"/>
              <a:t>)</a:t>
            </a:r>
          </a:p>
          <a:p>
            <a:r>
              <a:rPr lang="en-US" sz="2800" dirty="0"/>
              <a:t>Policies and ethical standards are essential for managing and preserving records &amp; publications</a:t>
            </a:r>
          </a:p>
          <a:p>
            <a:r>
              <a:rPr lang="en-US" sz="2800" dirty="0"/>
              <a:t>Standards of description and classification: e.g., RDA (Resource Description and Access), classification systems (there are several)</a:t>
            </a:r>
          </a:p>
          <a:p>
            <a:r>
              <a:rPr lang="en-US" sz="2800" dirty="0"/>
              <a:t>Indexing methods and vocabularies (controlled subjects,  tags, text)</a:t>
            </a:r>
          </a:p>
          <a:p>
            <a:r>
              <a:rPr lang="en-US" sz="2800" dirty="0"/>
              <a:t>Catalogues and finding aids: Merging of internal/external records; physical and digital resources</a:t>
            </a:r>
          </a:p>
        </p:txBody>
      </p:sp>
      <p:pic>
        <p:nvPicPr>
          <p:cNvPr id="4" name="Picture 3">
            <a:extLst>
              <a:ext uri="{FF2B5EF4-FFF2-40B4-BE49-F238E27FC236}">
                <a16:creationId xmlns:a16="http://schemas.microsoft.com/office/drawing/2014/main" id="{A719B3B6-741A-4CF8-BD9D-E234C2D08EC7}"/>
              </a:ext>
            </a:extLst>
          </p:cNvPr>
          <p:cNvPicPr>
            <a:picLocks noChangeAspect="1"/>
          </p:cNvPicPr>
          <p:nvPr/>
        </p:nvPicPr>
        <p:blipFill>
          <a:blip r:embed="rId3"/>
          <a:stretch>
            <a:fillRect/>
          </a:stretch>
        </p:blipFill>
        <p:spPr>
          <a:xfrm>
            <a:off x="392060" y="1892106"/>
            <a:ext cx="2429916" cy="3473270"/>
          </a:xfrm>
          <a:prstGeom prst="rect">
            <a:avLst/>
          </a:prstGeom>
        </p:spPr>
      </p:pic>
    </p:spTree>
    <p:extLst>
      <p:ext uri="{BB962C8B-B14F-4D97-AF65-F5344CB8AC3E}">
        <p14:creationId xmlns:p14="http://schemas.microsoft.com/office/powerpoint/2010/main" val="88777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9B-1DD1-41E0-9483-9F6398B16508}"/>
              </a:ext>
            </a:extLst>
          </p:cNvPr>
          <p:cNvSpPr>
            <a:spLocks noGrp="1"/>
          </p:cNvSpPr>
          <p:nvPr>
            <p:ph type="title"/>
          </p:nvPr>
        </p:nvSpPr>
        <p:spPr>
          <a:xfrm>
            <a:off x="1452282" y="452718"/>
            <a:ext cx="8598552" cy="1132734"/>
          </a:xfrm>
        </p:spPr>
        <p:txBody>
          <a:bodyPr/>
          <a:lstStyle/>
          <a:p>
            <a:r>
              <a:rPr lang="en-US" dirty="0"/>
              <a:t>Bibliographic Resources (1)</a:t>
            </a:r>
          </a:p>
        </p:txBody>
      </p:sp>
      <p:sp>
        <p:nvSpPr>
          <p:cNvPr id="3" name="Content Placeholder 2">
            <a:extLst>
              <a:ext uri="{FF2B5EF4-FFF2-40B4-BE49-F238E27FC236}">
                <a16:creationId xmlns:a16="http://schemas.microsoft.com/office/drawing/2014/main" id="{E7B3991D-1CF2-4C10-918C-999F335F2B3E}"/>
              </a:ext>
            </a:extLst>
          </p:cNvPr>
          <p:cNvSpPr>
            <a:spLocks noGrp="1"/>
          </p:cNvSpPr>
          <p:nvPr>
            <p:ph idx="1"/>
          </p:nvPr>
        </p:nvSpPr>
        <p:spPr>
          <a:xfrm>
            <a:off x="2375210" y="1353351"/>
            <a:ext cx="9088244" cy="5171944"/>
          </a:xfrm>
        </p:spPr>
        <p:txBody>
          <a:bodyPr>
            <a:normAutofit fontScale="92500"/>
          </a:bodyPr>
          <a:lstStyle/>
          <a:p>
            <a:r>
              <a:rPr lang="en-US" sz="2400" dirty="0"/>
              <a:t>Bibliography and database</a:t>
            </a:r>
          </a:p>
          <a:p>
            <a:pPr lvl="1"/>
            <a:r>
              <a:rPr lang="en-US" sz="2400" dirty="0"/>
              <a:t>Manually entered records from </a:t>
            </a:r>
            <a:r>
              <a:rPr lang="en-US" sz="2400" i="1" dirty="0"/>
              <a:t>Bibliography of English Language Works on the </a:t>
            </a:r>
            <a:r>
              <a:rPr lang="en-US" sz="2400" i="1" dirty="0" err="1"/>
              <a:t>Bábí</a:t>
            </a:r>
            <a:r>
              <a:rPr lang="en-US" sz="2400" i="1" dirty="0"/>
              <a:t> and Bahá’í Faiths, 1844-1986</a:t>
            </a:r>
            <a:r>
              <a:rPr lang="en-US" sz="2400" dirty="0"/>
              <a:t> (1990) first into a </a:t>
            </a:r>
            <a:r>
              <a:rPr lang="en-US" sz="2400" dirty="0" err="1"/>
              <a:t>ProCite</a:t>
            </a:r>
            <a:r>
              <a:rPr lang="en-US" sz="2400" dirty="0"/>
              <a:t> database, then converted to EndNote. </a:t>
            </a:r>
          </a:p>
          <a:p>
            <a:pPr lvl="1"/>
            <a:r>
              <a:rPr lang="en-US" sz="2400" dirty="0"/>
              <a:t>29,000+ records, including analytical records of chapters and articles. </a:t>
            </a:r>
          </a:p>
          <a:p>
            <a:pPr lvl="1"/>
            <a:r>
              <a:rPr lang="en-US" sz="2400" dirty="0"/>
              <a:t>Curated: i.e., includes items seen or received from a trusted source of data</a:t>
            </a:r>
          </a:p>
          <a:p>
            <a:pPr lvl="1"/>
            <a:r>
              <a:rPr lang="en-US" sz="2400" dirty="0"/>
              <a:t>Digital pdf attachments are also included.</a:t>
            </a:r>
          </a:p>
          <a:p>
            <a:pPr lvl="1"/>
            <a:r>
              <a:rPr lang="en-US" sz="2400" dirty="0"/>
              <a:t>Incomplete. Not publicly available.</a:t>
            </a:r>
          </a:p>
          <a:p>
            <a:pPr lvl="1"/>
            <a:r>
              <a:rPr lang="en-US" sz="2400" dirty="0"/>
              <a:t>Steve Cooney database of references needs to be compared and checked.</a:t>
            </a:r>
          </a:p>
          <a:p>
            <a:endParaRPr lang="en-US" sz="2000" dirty="0"/>
          </a:p>
        </p:txBody>
      </p:sp>
      <p:pic>
        <p:nvPicPr>
          <p:cNvPr id="4" name="Picture 3">
            <a:extLst>
              <a:ext uri="{FF2B5EF4-FFF2-40B4-BE49-F238E27FC236}">
                <a16:creationId xmlns:a16="http://schemas.microsoft.com/office/drawing/2014/main" id="{769249E5-5524-4230-8E7A-E96B8E46DB2E}"/>
              </a:ext>
            </a:extLst>
          </p:cNvPr>
          <p:cNvPicPr>
            <a:picLocks noChangeAspect="1"/>
          </p:cNvPicPr>
          <p:nvPr/>
        </p:nvPicPr>
        <p:blipFill>
          <a:blip r:embed="rId2"/>
          <a:stretch>
            <a:fillRect/>
          </a:stretch>
        </p:blipFill>
        <p:spPr>
          <a:xfrm>
            <a:off x="470210" y="2289886"/>
            <a:ext cx="1905000" cy="2619375"/>
          </a:xfrm>
          <a:prstGeom prst="rect">
            <a:avLst/>
          </a:prstGeom>
        </p:spPr>
      </p:pic>
    </p:spTree>
    <p:extLst>
      <p:ext uri="{BB962C8B-B14F-4D97-AF65-F5344CB8AC3E}">
        <p14:creationId xmlns:p14="http://schemas.microsoft.com/office/powerpoint/2010/main" val="38406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9B-1DD1-41E0-9483-9F6398B16508}"/>
              </a:ext>
            </a:extLst>
          </p:cNvPr>
          <p:cNvSpPr>
            <a:spLocks noGrp="1"/>
          </p:cNvSpPr>
          <p:nvPr>
            <p:ph type="title"/>
          </p:nvPr>
        </p:nvSpPr>
        <p:spPr>
          <a:xfrm>
            <a:off x="646111" y="452718"/>
            <a:ext cx="9404723" cy="1132734"/>
          </a:xfrm>
        </p:spPr>
        <p:txBody>
          <a:bodyPr/>
          <a:lstStyle/>
          <a:p>
            <a:r>
              <a:rPr lang="en-US" dirty="0"/>
              <a:t>Bibliographic Resources (2)</a:t>
            </a:r>
          </a:p>
        </p:txBody>
      </p:sp>
      <p:sp>
        <p:nvSpPr>
          <p:cNvPr id="3" name="Content Placeholder 2">
            <a:extLst>
              <a:ext uri="{FF2B5EF4-FFF2-40B4-BE49-F238E27FC236}">
                <a16:creationId xmlns:a16="http://schemas.microsoft.com/office/drawing/2014/main" id="{E7B3991D-1CF2-4C10-918C-999F335F2B3E}"/>
              </a:ext>
            </a:extLst>
          </p:cNvPr>
          <p:cNvSpPr>
            <a:spLocks noGrp="1"/>
          </p:cNvSpPr>
          <p:nvPr>
            <p:ph idx="1"/>
          </p:nvPr>
        </p:nvSpPr>
        <p:spPr>
          <a:xfrm>
            <a:off x="715297" y="1336900"/>
            <a:ext cx="10648335" cy="4852220"/>
          </a:xfrm>
        </p:spPr>
        <p:txBody>
          <a:bodyPr>
            <a:normAutofit fontScale="92500"/>
          </a:bodyPr>
          <a:lstStyle/>
          <a:p>
            <a:r>
              <a:rPr lang="en-US" sz="2800" dirty="0"/>
              <a:t>Association for Bahá’í Studies</a:t>
            </a:r>
          </a:p>
          <a:p>
            <a:pPr lvl="1"/>
            <a:r>
              <a:rPr lang="en-US" sz="2800" dirty="0"/>
              <a:t>Exploring creation of topical annotated bibliographies from reliable sources. </a:t>
            </a:r>
          </a:p>
          <a:p>
            <a:pPr lvl="1"/>
            <a:r>
              <a:rPr lang="en-US" sz="2800" dirty="0"/>
              <a:t>Step toward something more comprehensive, perhaps making a bibliography available online</a:t>
            </a:r>
          </a:p>
          <a:p>
            <a:pPr lvl="1"/>
            <a:r>
              <a:rPr lang="en-US" sz="2800" dirty="0"/>
              <a:t>Issues about the abstracts/annotations and the inclusion of published works by Covenant-Breakers, enemies, and mentally unstable individuals.</a:t>
            </a:r>
          </a:p>
          <a:p>
            <a:r>
              <a:rPr lang="en-US" sz="3000" dirty="0"/>
              <a:t>Bahai-library</a:t>
            </a:r>
          </a:p>
          <a:p>
            <a:pPr lvl="1"/>
            <a:r>
              <a:rPr lang="en-US" sz="2800" dirty="0"/>
              <a:t>Exploring an online consolidated bibliographic database</a:t>
            </a:r>
          </a:p>
          <a:p>
            <a:pPr marL="0" indent="0">
              <a:buNone/>
            </a:pPr>
            <a:endParaRPr lang="en-US" sz="2000" dirty="0"/>
          </a:p>
        </p:txBody>
      </p:sp>
    </p:spTree>
    <p:extLst>
      <p:ext uri="{BB962C8B-B14F-4D97-AF65-F5344CB8AC3E}">
        <p14:creationId xmlns:p14="http://schemas.microsoft.com/office/powerpoint/2010/main" val="221862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9B-1DD1-41E0-9483-9F6398B16508}"/>
              </a:ext>
            </a:extLst>
          </p:cNvPr>
          <p:cNvSpPr>
            <a:spLocks noGrp="1"/>
          </p:cNvSpPr>
          <p:nvPr>
            <p:ph type="title"/>
          </p:nvPr>
        </p:nvSpPr>
        <p:spPr>
          <a:xfrm>
            <a:off x="1491175" y="452717"/>
            <a:ext cx="8559659" cy="1405579"/>
          </a:xfrm>
        </p:spPr>
        <p:txBody>
          <a:bodyPr>
            <a:normAutofit/>
          </a:bodyPr>
          <a:lstStyle/>
          <a:p>
            <a:r>
              <a:rPr lang="en-US"/>
              <a:t>Sustaining Bibliographic and Aggregating Efforts into the Future</a:t>
            </a:r>
            <a:endParaRPr lang="en-US" dirty="0"/>
          </a:p>
        </p:txBody>
      </p:sp>
      <p:sp>
        <p:nvSpPr>
          <p:cNvPr id="3" name="Content Placeholder 2">
            <a:extLst>
              <a:ext uri="{FF2B5EF4-FFF2-40B4-BE49-F238E27FC236}">
                <a16:creationId xmlns:a16="http://schemas.microsoft.com/office/drawing/2014/main" id="{E7B3991D-1CF2-4C10-918C-999F335F2B3E}"/>
              </a:ext>
            </a:extLst>
          </p:cNvPr>
          <p:cNvSpPr>
            <a:spLocks noGrp="1"/>
          </p:cNvSpPr>
          <p:nvPr>
            <p:ph idx="1"/>
          </p:nvPr>
        </p:nvSpPr>
        <p:spPr>
          <a:xfrm>
            <a:off x="1378634" y="1968910"/>
            <a:ext cx="9984998" cy="3404948"/>
          </a:xfrm>
        </p:spPr>
        <p:txBody>
          <a:bodyPr>
            <a:normAutofit fontScale="92500"/>
          </a:bodyPr>
          <a:lstStyle/>
          <a:p>
            <a:r>
              <a:rPr lang="en-US" sz="3200" b="1"/>
              <a:t>How can the bibliographic (Collins, Cooney) efforts be extended into the future beyond the individuals?</a:t>
            </a:r>
          </a:p>
          <a:p>
            <a:r>
              <a:rPr lang="en-US" sz="3200" b="1"/>
              <a:t>How can the aggregation (</a:t>
            </a:r>
            <a:r>
              <a:rPr lang="en-US" sz="3200" b="1">
                <a:hlinkClick r:id="rId2"/>
              </a:rPr>
              <a:t>https://bahai-library.com</a:t>
            </a:r>
            <a:r>
              <a:rPr lang="en-US" sz="3200" b="1"/>
              <a:t>, </a:t>
            </a:r>
            <a:r>
              <a:rPr lang="en-US" sz="3200" b="1">
                <a:hlinkClick r:id="rId3"/>
              </a:rPr>
              <a:t>https://bahai.works</a:t>
            </a:r>
            <a:r>
              <a:rPr lang="en-US" sz="3200" b="1"/>
              <a:t>, </a:t>
            </a:r>
            <a:r>
              <a:rPr lang="en-US" sz="3200" b="1">
                <a:hlinkClick r:id="rId4"/>
              </a:rPr>
              <a:t>https://bahaiarc.org</a:t>
            </a:r>
            <a:r>
              <a:rPr lang="en-US" sz="3200" b="1"/>
              <a:t>) efforts be extended into the future?</a:t>
            </a:r>
            <a:endParaRPr lang="en-US" sz="3200" b="1" dirty="0"/>
          </a:p>
        </p:txBody>
      </p:sp>
    </p:spTree>
    <p:extLst>
      <p:ext uri="{BB962C8B-B14F-4D97-AF65-F5344CB8AC3E}">
        <p14:creationId xmlns:p14="http://schemas.microsoft.com/office/powerpoint/2010/main" val="147056454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394</TotalTime>
  <Words>1056</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Gill Sans MT</vt:lpstr>
      <vt:lpstr>Gallery</vt:lpstr>
      <vt:lpstr>The Reference Section: </vt:lpstr>
      <vt:lpstr>International Bahá’í Library – The Future</vt:lpstr>
      <vt:lpstr>Place of the Library &amp; Archives</vt:lpstr>
      <vt:lpstr>World Association to Promote Bahá’í Libraries &amp; Archives (WABLA)</vt:lpstr>
      <vt:lpstr>Bahá’í Library &amp; Archives Website</vt:lpstr>
      <vt:lpstr>Professional Training &amp; Standards</vt:lpstr>
      <vt:lpstr>Bibliographic Resources (1)</vt:lpstr>
      <vt:lpstr>Bibliographic Resources (2)</vt:lpstr>
      <vt:lpstr>Sustaining Bibliographic and Aggregating Efforts into the Future</vt:lpstr>
      <vt:lpstr>University &amp; Research Library CollectionS: Recommending Bahá’í Materials</vt:lpstr>
      <vt:lpstr>Encouraging Donations</vt:lpstr>
      <vt:lpstr>issues summarized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Reference Section: </dc:title>
  <dc:creator>William Collins</dc:creator>
  <cp:lastModifiedBy>William Collins</cp:lastModifiedBy>
  <cp:revision>21</cp:revision>
  <dcterms:created xsi:type="dcterms:W3CDTF">2022-03-27T01:23:54Z</dcterms:created>
  <dcterms:modified xsi:type="dcterms:W3CDTF">2022-04-23T21:40:53Z</dcterms:modified>
</cp:coreProperties>
</file>