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6" r:id="rId1"/>
  </p:sldMasterIdLst>
  <p:notesMasterIdLst>
    <p:notesMasterId r:id="rId169"/>
  </p:notesMasterIdLst>
  <p:sldIdLst>
    <p:sldId id="386" r:id="rId2"/>
    <p:sldId id="584" r:id="rId3"/>
    <p:sldId id="264" r:id="rId4"/>
    <p:sldId id="380" r:id="rId5"/>
    <p:sldId id="377" r:id="rId6"/>
    <p:sldId id="366" r:id="rId7"/>
    <p:sldId id="365" r:id="rId8"/>
    <p:sldId id="368" r:id="rId9"/>
    <p:sldId id="371" r:id="rId10"/>
    <p:sldId id="372" r:id="rId11"/>
    <p:sldId id="382" r:id="rId12"/>
    <p:sldId id="374" r:id="rId13"/>
    <p:sldId id="378" r:id="rId14"/>
    <p:sldId id="326" r:id="rId15"/>
    <p:sldId id="363" r:id="rId16"/>
    <p:sldId id="257" r:id="rId17"/>
    <p:sldId id="379" r:id="rId18"/>
    <p:sldId id="383" r:id="rId19"/>
    <p:sldId id="359" r:id="rId20"/>
    <p:sldId id="356" r:id="rId21"/>
    <p:sldId id="375" r:id="rId22"/>
    <p:sldId id="256" r:id="rId23"/>
    <p:sldId id="385" r:id="rId24"/>
    <p:sldId id="429" r:id="rId25"/>
    <p:sldId id="430" r:id="rId26"/>
    <p:sldId id="431" r:id="rId27"/>
    <p:sldId id="401" r:id="rId28"/>
    <p:sldId id="442" r:id="rId29"/>
    <p:sldId id="443" r:id="rId30"/>
    <p:sldId id="438" r:id="rId31"/>
    <p:sldId id="439" r:id="rId32"/>
    <p:sldId id="435" r:id="rId33"/>
    <p:sldId id="436" r:id="rId34"/>
    <p:sldId id="426" r:id="rId35"/>
    <p:sldId id="399" r:id="rId36"/>
    <p:sldId id="398" r:id="rId37"/>
    <p:sldId id="400" r:id="rId38"/>
    <p:sldId id="404" r:id="rId39"/>
    <p:sldId id="440" r:id="rId40"/>
    <p:sldId id="419" r:id="rId41"/>
    <p:sldId id="418" r:id="rId42"/>
    <p:sldId id="444" r:id="rId43"/>
    <p:sldId id="420" r:id="rId44"/>
    <p:sldId id="421" r:id="rId45"/>
    <p:sldId id="445" r:id="rId46"/>
    <p:sldId id="405" r:id="rId47"/>
    <p:sldId id="407" r:id="rId48"/>
    <p:sldId id="408" r:id="rId49"/>
    <p:sldId id="441" r:id="rId50"/>
    <p:sldId id="409" r:id="rId51"/>
    <p:sldId id="410" r:id="rId52"/>
    <p:sldId id="411" r:id="rId53"/>
    <p:sldId id="412" r:id="rId54"/>
    <p:sldId id="413" r:id="rId55"/>
    <p:sldId id="417" r:id="rId56"/>
    <p:sldId id="415" r:id="rId57"/>
    <p:sldId id="422" r:id="rId58"/>
    <p:sldId id="427" r:id="rId59"/>
    <p:sldId id="428" r:id="rId60"/>
    <p:sldId id="447" r:id="rId61"/>
    <p:sldId id="448" r:id="rId62"/>
    <p:sldId id="449" r:id="rId63"/>
    <p:sldId id="423" r:id="rId64"/>
    <p:sldId id="403" r:id="rId65"/>
    <p:sldId id="453" r:id="rId66"/>
    <p:sldId id="446" r:id="rId67"/>
    <p:sldId id="452" r:id="rId68"/>
    <p:sldId id="492" r:id="rId69"/>
    <p:sldId id="450" r:id="rId70"/>
    <p:sldId id="451" r:id="rId71"/>
    <p:sldId id="481" r:id="rId72"/>
    <p:sldId id="482" r:id="rId73"/>
    <p:sldId id="485" r:id="rId74"/>
    <p:sldId id="486" r:id="rId75"/>
    <p:sldId id="489" r:id="rId76"/>
    <p:sldId id="483" r:id="rId77"/>
    <p:sldId id="325" r:id="rId78"/>
    <p:sldId id="487" r:id="rId79"/>
    <p:sldId id="484" r:id="rId80"/>
    <p:sldId id="480" r:id="rId81"/>
    <p:sldId id="327" r:id="rId82"/>
    <p:sldId id="501" r:id="rId83"/>
    <p:sldId id="500" r:id="rId84"/>
    <p:sldId id="503" r:id="rId85"/>
    <p:sldId id="329" r:id="rId86"/>
    <p:sldId id="493" r:id="rId87"/>
    <p:sldId id="494" r:id="rId88"/>
    <p:sldId id="495" r:id="rId89"/>
    <p:sldId id="496" r:id="rId90"/>
    <p:sldId id="490" r:id="rId91"/>
    <p:sldId id="497" r:id="rId92"/>
    <p:sldId id="498" r:id="rId93"/>
    <p:sldId id="332" r:id="rId94"/>
    <p:sldId id="333" r:id="rId95"/>
    <p:sldId id="334" r:id="rId96"/>
    <p:sldId id="491" r:id="rId97"/>
    <p:sldId id="499" r:id="rId98"/>
    <p:sldId id="502" r:id="rId99"/>
    <p:sldId id="504" r:id="rId100"/>
    <p:sldId id="505" r:id="rId101"/>
    <p:sldId id="506" r:id="rId102"/>
    <p:sldId id="509" r:id="rId103"/>
    <p:sldId id="516" r:id="rId104"/>
    <p:sldId id="517" r:id="rId105"/>
    <p:sldId id="524" r:id="rId106"/>
    <p:sldId id="521" r:id="rId107"/>
    <p:sldId id="522" r:id="rId108"/>
    <p:sldId id="523" r:id="rId109"/>
    <p:sldId id="519" r:id="rId110"/>
    <p:sldId id="520" r:id="rId111"/>
    <p:sldId id="518" r:id="rId112"/>
    <p:sldId id="525" r:id="rId113"/>
    <p:sldId id="526" r:id="rId114"/>
    <p:sldId id="527" r:id="rId115"/>
    <p:sldId id="346" r:id="rId116"/>
    <p:sldId id="533" r:id="rId117"/>
    <p:sldId id="347" r:id="rId118"/>
    <p:sldId id="538" r:id="rId119"/>
    <p:sldId id="541" r:id="rId120"/>
    <p:sldId id="542" r:id="rId121"/>
    <p:sldId id="456" r:id="rId122"/>
    <p:sldId id="547" r:id="rId123"/>
    <p:sldId id="530" r:id="rId124"/>
    <p:sldId id="531" r:id="rId125"/>
    <p:sldId id="532" r:id="rId126"/>
    <p:sldId id="549" r:id="rId127"/>
    <p:sldId id="555" r:id="rId128"/>
    <p:sldId id="552" r:id="rId129"/>
    <p:sldId id="553" r:id="rId130"/>
    <p:sldId id="556" r:id="rId131"/>
    <p:sldId id="548" r:id="rId132"/>
    <p:sldId id="550" r:id="rId133"/>
    <p:sldId id="557" r:id="rId134"/>
    <p:sldId id="559" r:id="rId135"/>
    <p:sldId id="561" r:id="rId136"/>
    <p:sldId id="565" r:id="rId137"/>
    <p:sldId id="562" r:id="rId138"/>
    <p:sldId id="564" r:id="rId139"/>
    <p:sldId id="566" r:id="rId140"/>
    <p:sldId id="569" r:id="rId141"/>
    <p:sldId id="558" r:id="rId142"/>
    <p:sldId id="567" r:id="rId143"/>
    <p:sldId id="582" r:id="rId144"/>
    <p:sldId id="568" r:id="rId145"/>
    <p:sldId id="384" r:id="rId146"/>
    <p:sldId id="560" r:id="rId147"/>
    <p:sldId id="585" r:id="rId148"/>
    <p:sldId id="586" r:id="rId149"/>
    <p:sldId id="587" r:id="rId150"/>
    <p:sldId id="588" r:id="rId151"/>
    <p:sldId id="589" r:id="rId152"/>
    <p:sldId id="590" r:id="rId153"/>
    <p:sldId id="591" r:id="rId154"/>
    <p:sldId id="592" r:id="rId155"/>
    <p:sldId id="593" r:id="rId156"/>
    <p:sldId id="594" r:id="rId157"/>
    <p:sldId id="595" r:id="rId158"/>
    <p:sldId id="596" r:id="rId159"/>
    <p:sldId id="597" r:id="rId160"/>
    <p:sldId id="459" r:id="rId161"/>
    <p:sldId id="461" r:id="rId162"/>
    <p:sldId id="467" r:id="rId163"/>
    <p:sldId id="472" r:id="rId164"/>
    <p:sldId id="474" r:id="rId165"/>
    <p:sldId id="539" r:id="rId166"/>
    <p:sldId id="543" r:id="rId167"/>
    <p:sldId id="540" r:id="rId1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3" autoAdjust="0"/>
    <p:restoredTop sz="94660"/>
  </p:normalViewPr>
  <p:slideViewPr>
    <p:cSldViewPr snapToGrid="0">
      <p:cViewPr varScale="1">
        <p:scale>
          <a:sx n="93" d="100"/>
          <a:sy n="93" d="100"/>
        </p:scale>
        <p:origin x="-480" y="-104"/>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slide" Target="slides/slide154.xml"/><Relationship Id="rId156" Type="http://schemas.openxmlformats.org/officeDocument/2006/relationships/slide" Target="slides/slide155.xml"/><Relationship Id="rId157" Type="http://schemas.openxmlformats.org/officeDocument/2006/relationships/slide" Target="slides/slide156.xml"/><Relationship Id="rId158" Type="http://schemas.openxmlformats.org/officeDocument/2006/relationships/slide" Target="slides/slide157.xml"/><Relationship Id="rId159" Type="http://schemas.openxmlformats.org/officeDocument/2006/relationships/slide" Target="slides/slide15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160" Type="http://schemas.openxmlformats.org/officeDocument/2006/relationships/slide" Target="slides/slide159.xml"/><Relationship Id="rId161" Type="http://schemas.openxmlformats.org/officeDocument/2006/relationships/slide" Target="slides/slide160.xml"/><Relationship Id="rId162" Type="http://schemas.openxmlformats.org/officeDocument/2006/relationships/slide" Target="slides/slide16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63" Type="http://schemas.openxmlformats.org/officeDocument/2006/relationships/slide" Target="slides/slide162.xml"/><Relationship Id="rId164" Type="http://schemas.openxmlformats.org/officeDocument/2006/relationships/slide" Target="slides/slide163.xml"/><Relationship Id="rId165" Type="http://schemas.openxmlformats.org/officeDocument/2006/relationships/slide" Target="slides/slide164.xml"/><Relationship Id="rId166" Type="http://schemas.openxmlformats.org/officeDocument/2006/relationships/slide" Target="slides/slide165.xml"/><Relationship Id="rId167" Type="http://schemas.openxmlformats.org/officeDocument/2006/relationships/slide" Target="slides/slide166.xml"/><Relationship Id="rId168" Type="http://schemas.openxmlformats.org/officeDocument/2006/relationships/slide" Target="slides/slide167.xml"/><Relationship Id="rId169" Type="http://schemas.openxmlformats.org/officeDocument/2006/relationships/notesMaster" Target="notesMasters/notesMaster1.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170" Type="http://schemas.openxmlformats.org/officeDocument/2006/relationships/printerSettings" Target="printerSettings/printerSettings1.bin"/><Relationship Id="rId171" Type="http://schemas.openxmlformats.org/officeDocument/2006/relationships/presProps" Target="presProps.xml"/><Relationship Id="rId172" Type="http://schemas.openxmlformats.org/officeDocument/2006/relationships/viewProps" Target="viewProps.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173" Type="http://schemas.openxmlformats.org/officeDocument/2006/relationships/theme" Target="theme/theme1.xml"/><Relationship Id="rId174"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40" Type="http://schemas.openxmlformats.org/officeDocument/2006/relationships/slide" Target="slides/slide139.xml"/><Relationship Id="rId141" Type="http://schemas.openxmlformats.org/officeDocument/2006/relationships/slide" Target="slides/slide1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89B284-990F-468B-83A5-48B272AABEE9}" type="datetimeFigureOut">
              <a:rPr lang="en-US" smtClean="0"/>
              <a:t>22-10-21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4E9C43-6F87-4D21-8F01-773B16F35927}" type="slidenum">
              <a:rPr lang="en-US" smtClean="0"/>
              <a:t>‹#›</a:t>
            </a:fld>
            <a:endParaRPr lang="en-US"/>
          </a:p>
        </p:txBody>
      </p:sp>
    </p:spTree>
    <p:extLst>
      <p:ext uri="{BB962C8B-B14F-4D97-AF65-F5344CB8AC3E}">
        <p14:creationId xmlns:p14="http://schemas.microsoft.com/office/powerpoint/2010/main" val="2354317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9DA656-F66A-42E8-9F99-5A1BD83B0974}" type="slidenum">
              <a:rPr lang="en-US" smtClean="0"/>
              <a:t>14</a:t>
            </a:fld>
            <a:endParaRPr lang="en-US"/>
          </a:p>
        </p:txBody>
      </p:sp>
    </p:spTree>
    <p:extLst>
      <p:ext uri="{BB962C8B-B14F-4D97-AF65-F5344CB8AC3E}">
        <p14:creationId xmlns:p14="http://schemas.microsoft.com/office/powerpoint/2010/main" val="40931083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Language is the “ocean” we swim in, without thinking about its existence and limitations</a:t>
            </a:r>
            <a:endParaRPr lang="en-US" dirty="0"/>
          </a:p>
        </p:txBody>
      </p:sp>
      <p:sp>
        <p:nvSpPr>
          <p:cNvPr id="4" name="Slide Number Placeholder 3"/>
          <p:cNvSpPr>
            <a:spLocks noGrp="1"/>
          </p:cNvSpPr>
          <p:nvPr>
            <p:ph type="sldNum" sz="quarter" idx="10"/>
          </p:nvPr>
        </p:nvSpPr>
        <p:spPr/>
        <p:txBody>
          <a:bodyPr/>
          <a:lstStyle/>
          <a:p>
            <a:fld id="{0A4E9C43-6F87-4D21-8F01-773B16F35927}" type="slidenum">
              <a:rPr lang="en-US" smtClean="0"/>
              <a:t>38</a:t>
            </a:fld>
            <a:endParaRPr lang="en-US"/>
          </a:p>
        </p:txBody>
      </p:sp>
    </p:spTree>
    <p:extLst>
      <p:ext uri="{BB962C8B-B14F-4D97-AF65-F5344CB8AC3E}">
        <p14:creationId xmlns:p14="http://schemas.microsoft.com/office/powerpoint/2010/main" val="38467252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consequence of the limits of language and “shifting ground” beneath our feet:</a:t>
            </a:r>
            <a:r>
              <a:rPr lang="en-US" baseline="0" dirty="0" smtClean="0"/>
              <a:t>  “poles”</a:t>
            </a:r>
            <a:endParaRPr lang="en-US" dirty="0"/>
          </a:p>
        </p:txBody>
      </p:sp>
      <p:sp>
        <p:nvSpPr>
          <p:cNvPr id="4" name="Slide Number Placeholder 3"/>
          <p:cNvSpPr>
            <a:spLocks noGrp="1"/>
          </p:cNvSpPr>
          <p:nvPr>
            <p:ph type="sldNum" sz="quarter" idx="10"/>
          </p:nvPr>
        </p:nvSpPr>
        <p:spPr/>
        <p:txBody>
          <a:bodyPr/>
          <a:lstStyle/>
          <a:p>
            <a:fld id="{0A4E9C43-6F87-4D21-8F01-773B16F35927}" type="slidenum">
              <a:rPr lang="en-US" smtClean="0"/>
              <a:t>39</a:t>
            </a:fld>
            <a:endParaRPr lang="en-US"/>
          </a:p>
        </p:txBody>
      </p:sp>
    </p:spTree>
    <p:extLst>
      <p:ext uri="{BB962C8B-B14F-4D97-AF65-F5344CB8AC3E}">
        <p14:creationId xmlns:p14="http://schemas.microsoft.com/office/powerpoint/2010/main" val="24618371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Like Sophie’s world!</a:t>
            </a:r>
            <a:endParaRPr lang="en-US" dirty="0"/>
          </a:p>
        </p:txBody>
      </p:sp>
      <p:sp>
        <p:nvSpPr>
          <p:cNvPr id="4" name="Slide Number Placeholder 3"/>
          <p:cNvSpPr>
            <a:spLocks noGrp="1"/>
          </p:cNvSpPr>
          <p:nvPr>
            <p:ph type="sldNum" sz="quarter" idx="10"/>
          </p:nvPr>
        </p:nvSpPr>
        <p:spPr/>
        <p:txBody>
          <a:bodyPr/>
          <a:lstStyle/>
          <a:p>
            <a:fld id="{0A4E9C43-6F87-4D21-8F01-773B16F35927}" type="slidenum">
              <a:rPr lang="en-US" smtClean="0"/>
              <a:t>58</a:t>
            </a:fld>
            <a:endParaRPr lang="en-US"/>
          </a:p>
        </p:txBody>
      </p:sp>
    </p:spTree>
    <p:extLst>
      <p:ext uri="{BB962C8B-B14F-4D97-AF65-F5344CB8AC3E}">
        <p14:creationId xmlns:p14="http://schemas.microsoft.com/office/powerpoint/2010/main" val="19378752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9DA656-F66A-42E8-9F99-5A1BD83B0974}" type="slidenum">
              <a:rPr lang="en-US" smtClean="0"/>
              <a:t>73</a:t>
            </a:fld>
            <a:endParaRPr lang="en-US"/>
          </a:p>
        </p:txBody>
      </p:sp>
    </p:spTree>
    <p:extLst>
      <p:ext uri="{BB962C8B-B14F-4D97-AF65-F5344CB8AC3E}">
        <p14:creationId xmlns:p14="http://schemas.microsoft.com/office/powerpoint/2010/main" val="40356174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The “naturalness” of genius</a:t>
            </a:r>
            <a:endParaRPr lang="en-US" dirty="0"/>
          </a:p>
        </p:txBody>
      </p:sp>
      <p:sp>
        <p:nvSpPr>
          <p:cNvPr id="4" name="Slide Number Placeholder 3"/>
          <p:cNvSpPr>
            <a:spLocks noGrp="1"/>
          </p:cNvSpPr>
          <p:nvPr>
            <p:ph type="sldNum" sz="quarter" idx="10"/>
          </p:nvPr>
        </p:nvSpPr>
        <p:spPr/>
        <p:txBody>
          <a:bodyPr/>
          <a:lstStyle/>
          <a:p>
            <a:fld id="{9B9DA656-F66A-42E8-9F99-5A1BD83B0974}" type="slidenum">
              <a:rPr lang="en-US" smtClean="0"/>
              <a:t>85</a:t>
            </a:fld>
            <a:endParaRPr lang="en-US"/>
          </a:p>
        </p:txBody>
      </p:sp>
    </p:spTree>
    <p:extLst>
      <p:ext uri="{BB962C8B-B14F-4D97-AF65-F5344CB8AC3E}">
        <p14:creationId xmlns:p14="http://schemas.microsoft.com/office/powerpoint/2010/main" val="17246906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a:ln/>
        </p:spPr>
        <p:txBody>
          <a:bodyPr/>
          <a:lstStyle/>
          <a:p>
            <a:fld id="{256F815D-F0E8-4ACC-AB19-E62B1E7C52C4}" type="slidenum">
              <a:rPr lang="en-US"/>
              <a:pPr/>
              <a:t>86</a:t>
            </a:fld>
            <a:endParaRPr lang="en-US"/>
          </a:p>
        </p:txBody>
      </p:sp>
      <p:sp>
        <p:nvSpPr>
          <p:cNvPr id="46082" name="Rectangle 2"/>
          <p:cNvSpPr>
            <a:spLocks noGrp="1" noRot="1" noChangeAspect="1" noChangeArrowheads="1" noTextEdit="1"/>
          </p:cNvSpPr>
          <p:nvPr>
            <p:ph type="sldImg"/>
          </p:nvPr>
        </p:nvSpPr>
        <p:spPr>
          <a:ln/>
        </p:spPr>
      </p:sp>
      <p:sp>
        <p:nvSpPr>
          <p:cNvPr id="46083" name="Rectangle 3"/>
          <p:cNvSpPr>
            <a:spLocks noGrp="1"/>
          </p:cNvSpPr>
          <p:nvPr>
            <p:ph type="body" idx="1"/>
          </p:nvPr>
        </p:nvSpPr>
        <p:spPr/>
        <p:txBody>
          <a:bodyPr/>
          <a:lstStyle/>
          <a:p>
            <a:endParaRPr lang="en-US"/>
          </a:p>
        </p:txBody>
      </p:sp>
    </p:spTree>
    <p:extLst>
      <p:ext uri="{BB962C8B-B14F-4D97-AF65-F5344CB8AC3E}">
        <p14:creationId xmlns:p14="http://schemas.microsoft.com/office/powerpoint/2010/main" val="18287881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a:ln/>
        </p:spPr>
        <p:txBody>
          <a:bodyPr/>
          <a:lstStyle/>
          <a:p>
            <a:fld id="{CE8D78CB-EF53-49FC-B9D8-DBCD536013E0}" type="slidenum">
              <a:rPr lang="en-US"/>
              <a:pPr/>
              <a:t>89</a:t>
            </a:fld>
            <a:endParaRPr lang="en-US"/>
          </a:p>
        </p:txBody>
      </p:sp>
      <p:sp>
        <p:nvSpPr>
          <p:cNvPr id="48130" name="Rectangle 2"/>
          <p:cNvSpPr>
            <a:spLocks noGrp="1" noRot="1" noChangeAspect="1" noChangeArrowheads="1" noTextEdit="1"/>
          </p:cNvSpPr>
          <p:nvPr>
            <p:ph type="sldImg"/>
          </p:nvPr>
        </p:nvSpPr>
        <p:spPr>
          <a:ln/>
        </p:spPr>
      </p:sp>
      <p:sp>
        <p:nvSpPr>
          <p:cNvPr id="48131" name="Rectangle 3"/>
          <p:cNvSpPr>
            <a:spLocks noGrp="1"/>
          </p:cNvSpPr>
          <p:nvPr>
            <p:ph type="body" idx="1"/>
          </p:nvPr>
        </p:nvSpPr>
        <p:spPr/>
        <p:txBody>
          <a:bodyPr/>
          <a:lstStyle/>
          <a:p>
            <a:endParaRPr lang="en-US"/>
          </a:p>
        </p:txBody>
      </p:sp>
    </p:spTree>
    <p:extLst>
      <p:ext uri="{BB962C8B-B14F-4D97-AF65-F5344CB8AC3E}">
        <p14:creationId xmlns:p14="http://schemas.microsoft.com/office/powerpoint/2010/main" val="2174054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II. http://ffden-2.phys.uaf.edu/webproj/212_spring_2014/Abdel_Abouhaib/101559128653564b3256663/wave-particle-duality.html  III.  </a:t>
            </a:r>
            <a:endParaRPr lang="en-US" dirty="0"/>
          </a:p>
        </p:txBody>
      </p:sp>
      <p:sp>
        <p:nvSpPr>
          <p:cNvPr id="4" name="Slide Number Placeholder 3"/>
          <p:cNvSpPr>
            <a:spLocks noGrp="1"/>
          </p:cNvSpPr>
          <p:nvPr>
            <p:ph type="sldNum" sz="quarter" idx="10"/>
          </p:nvPr>
        </p:nvSpPr>
        <p:spPr/>
        <p:txBody>
          <a:bodyPr/>
          <a:lstStyle/>
          <a:p>
            <a:fld id="{0A4E9C43-6F87-4D21-8F01-773B16F35927}" type="slidenum">
              <a:rPr lang="en-US" smtClean="0"/>
              <a:t>19</a:t>
            </a:fld>
            <a:endParaRPr lang="en-US"/>
          </a:p>
        </p:txBody>
      </p:sp>
    </p:spTree>
    <p:extLst>
      <p:ext uri="{BB962C8B-B14F-4D97-AF65-F5344CB8AC3E}">
        <p14:creationId xmlns:p14="http://schemas.microsoft.com/office/powerpoint/2010/main" val="13345513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II. http://ffden-2.phys.uaf.edu/webproj/212_spring_2014/Abdel_Abouhaib/101559128653564b3256663/wave-particle-duality.html  III.  </a:t>
            </a:r>
            <a:endParaRPr lang="en-US" dirty="0"/>
          </a:p>
        </p:txBody>
      </p:sp>
      <p:sp>
        <p:nvSpPr>
          <p:cNvPr id="4" name="Slide Number Placeholder 3"/>
          <p:cNvSpPr>
            <a:spLocks noGrp="1"/>
          </p:cNvSpPr>
          <p:nvPr>
            <p:ph type="sldNum" sz="quarter" idx="10"/>
          </p:nvPr>
        </p:nvSpPr>
        <p:spPr/>
        <p:txBody>
          <a:bodyPr/>
          <a:lstStyle/>
          <a:p>
            <a:fld id="{0A4E9C43-6F87-4D21-8F01-773B16F35927}" type="slidenum">
              <a:rPr lang="en-US" smtClean="0"/>
              <a:t>21</a:t>
            </a:fld>
            <a:endParaRPr lang="en-US"/>
          </a:p>
        </p:txBody>
      </p:sp>
    </p:spTree>
    <p:extLst>
      <p:ext uri="{BB962C8B-B14F-4D97-AF65-F5344CB8AC3E}">
        <p14:creationId xmlns:p14="http://schemas.microsoft.com/office/powerpoint/2010/main" val="11541541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Symmetry and the Golden Rule</a:t>
            </a:r>
            <a:endParaRPr lang="en-US" dirty="0"/>
          </a:p>
        </p:txBody>
      </p:sp>
      <p:sp>
        <p:nvSpPr>
          <p:cNvPr id="4" name="Slide Number Placeholder 3"/>
          <p:cNvSpPr>
            <a:spLocks noGrp="1"/>
          </p:cNvSpPr>
          <p:nvPr>
            <p:ph type="sldNum" sz="quarter" idx="10"/>
          </p:nvPr>
        </p:nvSpPr>
        <p:spPr/>
        <p:txBody>
          <a:bodyPr/>
          <a:lstStyle/>
          <a:p>
            <a:fld id="{0A4E9C43-6F87-4D21-8F01-773B16F35927}" type="slidenum">
              <a:rPr lang="en-US" smtClean="0"/>
              <a:t>26</a:t>
            </a:fld>
            <a:endParaRPr lang="en-US"/>
          </a:p>
        </p:txBody>
      </p:sp>
    </p:spTree>
    <p:extLst>
      <p:ext uri="{BB962C8B-B14F-4D97-AF65-F5344CB8AC3E}">
        <p14:creationId xmlns:p14="http://schemas.microsoft.com/office/powerpoint/2010/main" val="32899065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“unreasonable</a:t>
            </a:r>
            <a:r>
              <a:rPr lang="en-US" baseline="0" dirty="0" smtClean="0"/>
              <a:t> effectiveness of mathematics” in mapping reality</a:t>
            </a:r>
            <a:endParaRPr lang="en-US" dirty="0"/>
          </a:p>
        </p:txBody>
      </p:sp>
      <p:sp>
        <p:nvSpPr>
          <p:cNvPr id="4" name="Slide Number Placeholder 3"/>
          <p:cNvSpPr>
            <a:spLocks noGrp="1"/>
          </p:cNvSpPr>
          <p:nvPr>
            <p:ph type="sldNum" sz="quarter" idx="10"/>
          </p:nvPr>
        </p:nvSpPr>
        <p:spPr/>
        <p:txBody>
          <a:bodyPr/>
          <a:lstStyle/>
          <a:p>
            <a:fld id="{0A4E9C43-6F87-4D21-8F01-773B16F35927}" type="slidenum">
              <a:rPr lang="en-US" smtClean="0"/>
              <a:t>29</a:t>
            </a:fld>
            <a:endParaRPr lang="en-US"/>
          </a:p>
        </p:txBody>
      </p:sp>
    </p:spTree>
    <p:extLst>
      <p:ext uri="{BB962C8B-B14F-4D97-AF65-F5344CB8AC3E}">
        <p14:creationId xmlns:p14="http://schemas.microsoft.com/office/powerpoint/2010/main" val="8208257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important warning on the value of our mapping systems</a:t>
            </a:r>
            <a:endParaRPr lang="en-US" dirty="0"/>
          </a:p>
        </p:txBody>
      </p:sp>
      <p:sp>
        <p:nvSpPr>
          <p:cNvPr id="4" name="Slide Number Placeholder 3"/>
          <p:cNvSpPr>
            <a:spLocks noGrp="1"/>
          </p:cNvSpPr>
          <p:nvPr>
            <p:ph type="sldNum" sz="quarter" idx="10"/>
          </p:nvPr>
        </p:nvSpPr>
        <p:spPr/>
        <p:txBody>
          <a:bodyPr/>
          <a:lstStyle/>
          <a:p>
            <a:fld id="{0A4E9C43-6F87-4D21-8F01-773B16F35927}" type="slidenum">
              <a:rPr lang="en-US" smtClean="0"/>
              <a:t>30</a:t>
            </a:fld>
            <a:endParaRPr lang="en-US"/>
          </a:p>
        </p:txBody>
      </p:sp>
    </p:spTree>
    <p:extLst>
      <p:ext uri="{BB962C8B-B14F-4D97-AF65-F5344CB8AC3E}">
        <p14:creationId xmlns:p14="http://schemas.microsoft.com/office/powerpoint/2010/main" val="24352231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best option:  build maps and accept their limitations</a:t>
            </a:r>
            <a:endParaRPr lang="en-US" dirty="0"/>
          </a:p>
        </p:txBody>
      </p:sp>
      <p:sp>
        <p:nvSpPr>
          <p:cNvPr id="4" name="Slide Number Placeholder 3"/>
          <p:cNvSpPr>
            <a:spLocks noGrp="1"/>
          </p:cNvSpPr>
          <p:nvPr>
            <p:ph type="sldNum" sz="quarter" idx="10"/>
          </p:nvPr>
        </p:nvSpPr>
        <p:spPr/>
        <p:txBody>
          <a:bodyPr/>
          <a:lstStyle/>
          <a:p>
            <a:fld id="{0A4E9C43-6F87-4D21-8F01-773B16F35927}" type="slidenum">
              <a:rPr lang="en-US" smtClean="0"/>
              <a:t>32</a:t>
            </a:fld>
            <a:endParaRPr lang="en-US"/>
          </a:p>
        </p:txBody>
      </p:sp>
    </p:spTree>
    <p:extLst>
      <p:ext uri="{BB962C8B-B14F-4D97-AF65-F5344CB8AC3E}">
        <p14:creationId xmlns:p14="http://schemas.microsoft.com/office/powerpoint/2010/main" val="33516594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words,</a:t>
            </a:r>
            <a:r>
              <a:rPr lang="en-US" baseline="0" dirty="0" smtClean="0"/>
              <a:t> in religion, do we use whose mapping onto reality may be more complex?</a:t>
            </a:r>
            <a:endParaRPr lang="en-US" dirty="0"/>
          </a:p>
        </p:txBody>
      </p:sp>
      <p:sp>
        <p:nvSpPr>
          <p:cNvPr id="4" name="Slide Number Placeholder 3"/>
          <p:cNvSpPr>
            <a:spLocks noGrp="1"/>
          </p:cNvSpPr>
          <p:nvPr>
            <p:ph type="sldNum" sz="quarter" idx="10"/>
          </p:nvPr>
        </p:nvSpPr>
        <p:spPr/>
        <p:txBody>
          <a:bodyPr/>
          <a:lstStyle/>
          <a:p>
            <a:fld id="{0A4E9C43-6F87-4D21-8F01-773B16F35927}" type="slidenum">
              <a:rPr lang="en-US" smtClean="0"/>
              <a:t>34</a:t>
            </a:fld>
            <a:endParaRPr lang="en-US"/>
          </a:p>
        </p:txBody>
      </p:sp>
    </p:spTree>
    <p:extLst>
      <p:ext uri="{BB962C8B-B14F-4D97-AF65-F5344CB8AC3E}">
        <p14:creationId xmlns:p14="http://schemas.microsoft.com/office/powerpoint/2010/main" val="40693596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Inadequacy of words!</a:t>
            </a:r>
            <a:endParaRPr lang="en-US" dirty="0"/>
          </a:p>
        </p:txBody>
      </p:sp>
      <p:sp>
        <p:nvSpPr>
          <p:cNvPr id="4" name="Slide Number Placeholder 3"/>
          <p:cNvSpPr>
            <a:spLocks noGrp="1"/>
          </p:cNvSpPr>
          <p:nvPr>
            <p:ph type="sldNum" sz="quarter" idx="10"/>
          </p:nvPr>
        </p:nvSpPr>
        <p:spPr/>
        <p:txBody>
          <a:bodyPr/>
          <a:lstStyle/>
          <a:p>
            <a:fld id="{0A4E9C43-6F87-4D21-8F01-773B16F35927}" type="slidenum">
              <a:rPr lang="en-US" smtClean="0"/>
              <a:t>35</a:t>
            </a:fld>
            <a:endParaRPr lang="en-US"/>
          </a:p>
        </p:txBody>
      </p:sp>
    </p:spTree>
    <p:extLst>
      <p:ext uri="{BB962C8B-B14F-4D97-AF65-F5344CB8AC3E}">
        <p14:creationId xmlns:p14="http://schemas.microsoft.com/office/powerpoint/2010/main" val="22713744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33A3CDA-9AD0-47D9-B164-841921F1F055}" type="datetimeFigureOut">
              <a:rPr lang="en-US" smtClean="0"/>
              <a:t>22-10-21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12DF85-71DB-45AC-B29D-B0C2265AE787}" type="slidenum">
              <a:rPr lang="en-US" smtClean="0"/>
              <a:t>‹#›</a:t>
            </a:fld>
            <a:endParaRPr lang="en-US"/>
          </a:p>
        </p:txBody>
      </p:sp>
    </p:spTree>
    <p:extLst>
      <p:ext uri="{BB962C8B-B14F-4D97-AF65-F5344CB8AC3E}">
        <p14:creationId xmlns:p14="http://schemas.microsoft.com/office/powerpoint/2010/main" val="9253996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3A3CDA-9AD0-47D9-B164-841921F1F055}" type="datetimeFigureOut">
              <a:rPr lang="en-US" smtClean="0"/>
              <a:t>22-10-21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12DF85-71DB-45AC-B29D-B0C2265AE787}" type="slidenum">
              <a:rPr lang="en-US" smtClean="0"/>
              <a:t>‹#›</a:t>
            </a:fld>
            <a:endParaRPr lang="en-US"/>
          </a:p>
        </p:txBody>
      </p:sp>
    </p:spTree>
    <p:extLst>
      <p:ext uri="{BB962C8B-B14F-4D97-AF65-F5344CB8AC3E}">
        <p14:creationId xmlns:p14="http://schemas.microsoft.com/office/powerpoint/2010/main" val="20923285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33A3CDA-9AD0-47D9-B164-841921F1F055}" type="datetimeFigureOut">
              <a:rPr lang="en-US" smtClean="0"/>
              <a:t>22-10-21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12DF85-71DB-45AC-B29D-B0C2265AE787}" type="slidenum">
              <a:rPr lang="en-US" smtClean="0"/>
              <a:t>‹#›</a:t>
            </a:fld>
            <a:endParaRPr lang="en-US"/>
          </a:p>
        </p:txBody>
      </p:sp>
    </p:spTree>
    <p:extLst>
      <p:ext uri="{BB962C8B-B14F-4D97-AF65-F5344CB8AC3E}">
        <p14:creationId xmlns:p14="http://schemas.microsoft.com/office/powerpoint/2010/main" val="36550322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33A3CDA-9AD0-47D9-B164-841921F1F055}" type="datetimeFigureOut">
              <a:rPr lang="en-US" smtClean="0"/>
              <a:t>22-10-21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12DF85-71DB-45AC-B29D-B0C2265AE787}"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37114691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33A3CDA-9AD0-47D9-B164-841921F1F055}" type="datetimeFigureOut">
              <a:rPr lang="en-US" smtClean="0"/>
              <a:t>22-10-21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12DF85-71DB-45AC-B29D-B0C2265AE787}" type="slidenum">
              <a:rPr lang="en-US" smtClean="0"/>
              <a:t>‹#›</a:t>
            </a:fld>
            <a:endParaRPr lang="en-US"/>
          </a:p>
        </p:txBody>
      </p:sp>
    </p:spTree>
    <p:extLst>
      <p:ext uri="{BB962C8B-B14F-4D97-AF65-F5344CB8AC3E}">
        <p14:creationId xmlns:p14="http://schemas.microsoft.com/office/powerpoint/2010/main" val="6502008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A33A3CDA-9AD0-47D9-B164-841921F1F055}" type="datetimeFigureOut">
              <a:rPr lang="en-US" smtClean="0"/>
              <a:t>22-10-21</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12DF85-71DB-45AC-B29D-B0C2265AE787}" type="slidenum">
              <a:rPr lang="en-US" smtClean="0"/>
              <a:t>‹#›</a:t>
            </a:fld>
            <a:endParaRPr lang="en-US"/>
          </a:p>
        </p:txBody>
      </p:sp>
    </p:spTree>
    <p:extLst>
      <p:ext uri="{BB962C8B-B14F-4D97-AF65-F5344CB8AC3E}">
        <p14:creationId xmlns:p14="http://schemas.microsoft.com/office/powerpoint/2010/main" val="11175280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A33A3CDA-9AD0-47D9-B164-841921F1F055}" type="datetimeFigureOut">
              <a:rPr lang="en-US" smtClean="0"/>
              <a:t>22-10-21</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12DF85-71DB-45AC-B29D-B0C2265AE787}" type="slidenum">
              <a:rPr lang="en-US" smtClean="0"/>
              <a:t>‹#›</a:t>
            </a:fld>
            <a:endParaRPr lang="en-US"/>
          </a:p>
        </p:txBody>
      </p:sp>
    </p:spTree>
    <p:extLst>
      <p:ext uri="{BB962C8B-B14F-4D97-AF65-F5344CB8AC3E}">
        <p14:creationId xmlns:p14="http://schemas.microsoft.com/office/powerpoint/2010/main" val="32096437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33A3CDA-9AD0-47D9-B164-841921F1F055}" type="datetimeFigureOut">
              <a:rPr lang="en-US" smtClean="0"/>
              <a:t>22-10-21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12DF85-71DB-45AC-B29D-B0C2265AE787}" type="slidenum">
              <a:rPr lang="en-US" smtClean="0"/>
              <a:t>‹#›</a:t>
            </a:fld>
            <a:endParaRPr lang="en-US"/>
          </a:p>
        </p:txBody>
      </p:sp>
    </p:spTree>
    <p:extLst>
      <p:ext uri="{BB962C8B-B14F-4D97-AF65-F5344CB8AC3E}">
        <p14:creationId xmlns:p14="http://schemas.microsoft.com/office/powerpoint/2010/main" val="34257027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33A3CDA-9AD0-47D9-B164-841921F1F055}" type="datetimeFigureOut">
              <a:rPr lang="en-US" smtClean="0"/>
              <a:t>22-10-21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12DF85-71DB-45AC-B29D-B0C2265AE787}" type="slidenum">
              <a:rPr lang="en-US" smtClean="0"/>
              <a:t>‹#›</a:t>
            </a:fld>
            <a:endParaRPr lang="en-US"/>
          </a:p>
        </p:txBody>
      </p:sp>
    </p:spTree>
    <p:extLst>
      <p:ext uri="{BB962C8B-B14F-4D97-AF65-F5344CB8AC3E}">
        <p14:creationId xmlns:p14="http://schemas.microsoft.com/office/powerpoint/2010/main" val="37432182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A33A3CDA-9AD0-47D9-B164-841921F1F055}" type="datetimeFigureOut">
              <a:rPr lang="en-US" smtClean="0"/>
              <a:t>22-10-21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12DF85-71DB-45AC-B29D-B0C2265AE787}" type="slidenum">
              <a:rPr lang="en-US" smtClean="0"/>
              <a:t>‹#›</a:t>
            </a:fld>
            <a:endParaRPr lang="en-US"/>
          </a:p>
        </p:txBody>
      </p:sp>
    </p:spTree>
    <p:extLst>
      <p:ext uri="{BB962C8B-B14F-4D97-AF65-F5344CB8AC3E}">
        <p14:creationId xmlns:p14="http://schemas.microsoft.com/office/powerpoint/2010/main" val="2519665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33A3CDA-9AD0-47D9-B164-841921F1F055}" type="datetimeFigureOut">
              <a:rPr lang="en-US" smtClean="0"/>
              <a:t>22-10-21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12DF85-71DB-45AC-B29D-B0C2265AE787}" type="slidenum">
              <a:rPr lang="en-US" smtClean="0"/>
              <a:t>‹#›</a:t>
            </a:fld>
            <a:endParaRPr lang="en-US"/>
          </a:p>
        </p:txBody>
      </p:sp>
    </p:spTree>
    <p:extLst>
      <p:ext uri="{BB962C8B-B14F-4D97-AF65-F5344CB8AC3E}">
        <p14:creationId xmlns:p14="http://schemas.microsoft.com/office/powerpoint/2010/main" val="23324426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33A3CDA-9AD0-47D9-B164-841921F1F055}" type="datetimeFigureOut">
              <a:rPr lang="en-US" smtClean="0"/>
              <a:t>22-10-21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12DF85-71DB-45AC-B29D-B0C2265AE787}" type="slidenum">
              <a:rPr lang="en-US" smtClean="0"/>
              <a:t>‹#›</a:t>
            </a:fld>
            <a:endParaRPr lang="en-US"/>
          </a:p>
        </p:txBody>
      </p:sp>
    </p:spTree>
    <p:extLst>
      <p:ext uri="{BB962C8B-B14F-4D97-AF65-F5344CB8AC3E}">
        <p14:creationId xmlns:p14="http://schemas.microsoft.com/office/powerpoint/2010/main" val="25272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33A3CDA-9AD0-47D9-B164-841921F1F055}" type="datetimeFigureOut">
              <a:rPr lang="en-US" smtClean="0"/>
              <a:t>22-10-21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12DF85-71DB-45AC-B29D-B0C2265AE787}" type="slidenum">
              <a:rPr lang="en-US" smtClean="0"/>
              <a:t>‹#›</a:t>
            </a:fld>
            <a:endParaRPr lang="en-US"/>
          </a:p>
        </p:txBody>
      </p:sp>
    </p:spTree>
    <p:extLst>
      <p:ext uri="{BB962C8B-B14F-4D97-AF65-F5344CB8AC3E}">
        <p14:creationId xmlns:p14="http://schemas.microsoft.com/office/powerpoint/2010/main" val="5669646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A33A3CDA-9AD0-47D9-B164-841921F1F055}" type="datetimeFigureOut">
              <a:rPr lang="en-US" smtClean="0"/>
              <a:t>22-10-21</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0E12DF85-71DB-45AC-B29D-B0C2265AE787}" type="slidenum">
              <a:rPr lang="en-US" smtClean="0"/>
              <a:t>‹#›</a:t>
            </a:fld>
            <a:endParaRPr lang="en-US"/>
          </a:p>
        </p:txBody>
      </p:sp>
    </p:spTree>
    <p:extLst>
      <p:ext uri="{BB962C8B-B14F-4D97-AF65-F5344CB8AC3E}">
        <p14:creationId xmlns:p14="http://schemas.microsoft.com/office/powerpoint/2010/main" val="2413762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A33A3CDA-9AD0-47D9-B164-841921F1F055}" type="datetimeFigureOut">
              <a:rPr lang="en-US" smtClean="0"/>
              <a:t>22-10-21</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0E12DF85-71DB-45AC-B29D-B0C2265AE787}" type="slidenum">
              <a:rPr lang="en-US" smtClean="0"/>
              <a:t>‹#›</a:t>
            </a:fld>
            <a:endParaRPr lang="en-US"/>
          </a:p>
        </p:txBody>
      </p:sp>
    </p:spTree>
    <p:extLst>
      <p:ext uri="{BB962C8B-B14F-4D97-AF65-F5344CB8AC3E}">
        <p14:creationId xmlns:p14="http://schemas.microsoft.com/office/powerpoint/2010/main" val="35012355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p:txBody>
          <a:bodyPr/>
          <a:lstStyle/>
          <a:p>
            <a:fld id="{A33A3CDA-9AD0-47D9-B164-841921F1F055}" type="datetimeFigureOut">
              <a:rPr lang="en-US" smtClean="0"/>
              <a:t>22-10-21</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0E12DF85-71DB-45AC-B29D-B0C2265AE787}" type="slidenum">
              <a:rPr lang="en-US" smtClean="0"/>
              <a:t>‹#›</a:t>
            </a:fld>
            <a:endParaRPr lang="en-US"/>
          </a:p>
        </p:txBody>
      </p:sp>
    </p:spTree>
    <p:extLst>
      <p:ext uri="{BB962C8B-B14F-4D97-AF65-F5344CB8AC3E}">
        <p14:creationId xmlns:p14="http://schemas.microsoft.com/office/powerpoint/2010/main" val="12205892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3A3CDA-9AD0-47D9-B164-841921F1F055}" type="datetimeFigureOut">
              <a:rPr lang="en-US" smtClean="0"/>
              <a:t>22-10-21</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E12DF85-71DB-45AC-B29D-B0C2265AE787}" type="slidenum">
              <a:rPr lang="en-US" smtClean="0"/>
              <a:t>‹#›</a:t>
            </a:fld>
            <a:endParaRPr lang="en-US"/>
          </a:p>
        </p:txBody>
      </p:sp>
    </p:spTree>
    <p:extLst>
      <p:ext uri="{BB962C8B-B14F-4D97-AF65-F5344CB8AC3E}">
        <p14:creationId xmlns:p14="http://schemas.microsoft.com/office/powerpoint/2010/main" val="881647989"/>
      </p:ext>
    </p:extLst>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image" Target="../media/image3.png"/><Relationship Id="rId21" Type="http://schemas.openxmlformats.org/officeDocument/2006/relationships/image" Target="../media/image4.png"/><Relationship Id="rId22" Type="http://schemas.openxmlformats.org/officeDocument/2006/relationships/image" Target="../media/image5.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9"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cstate="screen">
            <a:extLst>
              <a:ext uri="{28A0092B-C50C-407E-A947-70E740481C1C}">
                <a14:useLocalDpi xmlns:a14="http://schemas.microsoft.com/office/drawing/2010/main"/>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cstate="screen">
            <a:extLst>
              <a:ext uri="{28A0092B-C50C-407E-A947-70E740481C1C}">
                <a14:useLocalDpi xmlns:a14="http://schemas.microsoft.com/office/drawing/2010/main"/>
              </a:ext>
            </a:extLst>
          </a:blip>
          <a:srcRect/>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cstate="screen">
            <a:extLst>
              <a:ext uri="{28A0092B-C50C-407E-A947-70E740481C1C}">
                <a14:useLocalDpi xmlns:a14="http://schemas.microsoft.com/office/drawing/2010/main"/>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cstate="screen">
            <a:extLst>
              <a:ext uri="{28A0092B-C50C-407E-A947-70E740481C1C}">
                <a14:useLocalDpi xmlns:a14="http://schemas.microsoft.com/office/drawing/2010/main"/>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A33A3CDA-9AD0-47D9-B164-841921F1F055}" type="datetimeFigureOut">
              <a:rPr lang="en-US" smtClean="0"/>
              <a:t>22-10-21</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0E12DF85-71DB-45AC-B29D-B0C2265AE787}" type="slidenum">
              <a:rPr lang="en-US" smtClean="0"/>
              <a:t>‹#›</a:t>
            </a:fld>
            <a:endParaRPr lang="en-US"/>
          </a:p>
        </p:txBody>
      </p:sp>
    </p:spTree>
    <p:extLst>
      <p:ext uri="{BB962C8B-B14F-4D97-AF65-F5344CB8AC3E}">
        <p14:creationId xmlns:p14="http://schemas.microsoft.com/office/powerpoint/2010/main" val="2514271769"/>
      </p:ext>
    </p:extLst>
  </p:cSld>
  <p:clrMap bg1="dk1" tx1="lt1" bg2="dk2" tx2="lt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 id="2147483868" r:id="rId12"/>
    <p:sldLayoutId id="2147483869" r:id="rId13"/>
    <p:sldLayoutId id="2147483870" r:id="rId14"/>
    <p:sldLayoutId id="2147483871" r:id="rId15"/>
    <p:sldLayoutId id="2147483872" r:id="rId16"/>
    <p:sldLayoutId id="2147483873"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7.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7.jpe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jpe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e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e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e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jpe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e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e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jpe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jpe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e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0.jpe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e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e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jpe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1.jpe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2.jpe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3.jpe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e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jpe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jpe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4.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e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e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e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5.gif"/></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e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6.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e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e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e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e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2.jpe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e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e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e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jpe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e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jpe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e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e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jpeg"/><Relationship Id="rId3" Type="http://schemas.openxmlformats.org/officeDocument/2006/relationships/image" Target="../media/image14.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6.jpe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2.jpe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e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e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e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e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e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e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e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7.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jp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8.jpe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9.jpe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0.jp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1.jpe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2.jpeg"/></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3.jpeg"/></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4.pn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5.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jpeg"/></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png"/><Relationship Id="rId5" Type="http://schemas.openxmlformats.org/officeDocument/2006/relationships/image" Target="../media/image20.jpe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jpeg"/></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png"/><Relationship Id="rId5" Type="http://schemas.openxmlformats.org/officeDocument/2006/relationships/image" Target="../media/image20.jpe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eg"/></Relationships>
</file>

<file path=ppt/slides/_rels/slide28.xml.rels><?xml version="1.0" encoding="UTF-8" standalone="yes"?>
<Relationships xmlns="http://schemas.openxmlformats.org/package/2006/relationships"><Relationship Id="rId3" Type="http://schemas.openxmlformats.org/officeDocument/2006/relationships/image" Target="../media/image24.gif"/><Relationship Id="rId4" Type="http://schemas.openxmlformats.org/officeDocument/2006/relationships/image" Target="../media/image25.gif"/><Relationship Id="rId1" Type="http://schemas.openxmlformats.org/officeDocument/2006/relationships/slideLayout" Target="../slideLayouts/slideLayout7.xml"/><Relationship Id="rId2" Type="http://schemas.openxmlformats.org/officeDocument/2006/relationships/image" Target="../media/image23.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2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27.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2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31.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9.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gi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9.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0.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eg"/><Relationship Id="rId3" Type="http://schemas.openxmlformats.org/officeDocument/2006/relationships/image" Target="../media/image35.gi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eg"/><Relationship Id="rId3" Type="http://schemas.openxmlformats.org/officeDocument/2006/relationships/image" Target="../media/image36.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33.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2.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jpeg"/></Relationships>
</file>

<file path=ppt/slides/_rels/slide83.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8.jpeg"/><Relationship Id="rId5" Type="http://schemas.openxmlformats.org/officeDocument/2006/relationships/image" Target="../media/image49.jpeg"/><Relationship Id="rId6"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image" Target="../media/image46.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51.jpeg"/></Relationships>
</file>

<file path=ppt/slides/_rels/slide86.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image" Target="../media/image53.jpeg"/><Relationship Id="rId5" Type="http://schemas.openxmlformats.org/officeDocument/2006/relationships/image" Target="../media/image54.jpeg"/><Relationship Id="rId6" Type="http://schemas.openxmlformats.org/officeDocument/2006/relationships/image" Target="../media/image55.png"/><Relationship Id="rId7" Type="http://schemas.openxmlformats.org/officeDocument/2006/relationships/image" Target="../media/image56.jpeg"/><Relationship Id="rId8" Type="http://schemas.openxmlformats.org/officeDocument/2006/relationships/image" Target="../media/image57.jpe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jpeg"/><Relationship Id="rId3" Type="http://schemas.openxmlformats.org/officeDocument/2006/relationships/image" Target="../media/image59.jpeg"/></Relationships>
</file>

<file path=ppt/slides/_rels/slide88.xml.rels><?xml version="1.0" encoding="UTF-8" standalone="yes"?>
<Relationships xmlns="http://schemas.openxmlformats.org/package/2006/relationships"><Relationship Id="rId3" Type="http://schemas.openxmlformats.org/officeDocument/2006/relationships/image" Target="../media/image61.jpeg"/><Relationship Id="rId4" Type="http://schemas.openxmlformats.org/officeDocument/2006/relationships/image" Target="../media/image62.png"/><Relationship Id="rId1" Type="http://schemas.openxmlformats.org/officeDocument/2006/relationships/slideLayout" Target="../slideLayouts/slideLayout7.xml"/><Relationship Id="rId2" Type="http://schemas.openxmlformats.org/officeDocument/2006/relationships/image" Target="../media/image60.jpeg"/></Relationships>
</file>

<file path=ppt/slides/_rels/slide89.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jpeg"/><Relationship Id="rId5" Type="http://schemas.openxmlformats.org/officeDocument/2006/relationships/image" Target="../media/image64.jpe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5.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6.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e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064342"/>
            <a:ext cx="10112814" cy="3329581"/>
          </a:xfrm>
        </p:spPr>
        <p:txBody>
          <a:bodyPr/>
          <a:lstStyle/>
          <a:p>
            <a:r>
              <a:rPr lang="en-US" dirty="0" smtClean="0"/>
              <a:t>The Verge </a:t>
            </a:r>
            <a:br>
              <a:rPr lang="en-US" dirty="0" smtClean="0"/>
            </a:br>
            <a:r>
              <a:rPr lang="en-US" dirty="0" smtClean="0"/>
              <a:t>of the New</a:t>
            </a:r>
            <a:endParaRPr lang="en-US" dirty="0"/>
          </a:p>
        </p:txBody>
      </p:sp>
      <p:sp>
        <p:nvSpPr>
          <p:cNvPr id="3" name="Subtitle 2"/>
          <p:cNvSpPr>
            <a:spLocks noGrp="1"/>
          </p:cNvSpPr>
          <p:nvPr>
            <p:ph type="subTitle" idx="1"/>
          </p:nvPr>
        </p:nvSpPr>
        <p:spPr/>
        <p:txBody>
          <a:bodyPr/>
          <a:lstStyle/>
          <a:p>
            <a:r>
              <a:rPr lang="en-US" dirty="0" smtClean="0"/>
              <a:t>Dr. Steven Phelps</a:t>
            </a:r>
          </a:p>
          <a:p>
            <a:r>
              <a:rPr lang="en-US" dirty="0" smtClean="0"/>
              <a:t>Norwegian </a:t>
            </a:r>
            <a:r>
              <a:rPr lang="en-US" dirty="0" err="1" smtClean="0"/>
              <a:t>BahÁ’Í</a:t>
            </a:r>
            <a:r>
              <a:rPr lang="en-US" dirty="0" smtClean="0"/>
              <a:t> Summer School, </a:t>
            </a:r>
            <a:r>
              <a:rPr lang="en-US" dirty="0" err="1" smtClean="0"/>
              <a:t>july</a:t>
            </a:r>
            <a:r>
              <a:rPr lang="en-US" dirty="0" smtClean="0"/>
              <a:t> 2017</a:t>
            </a:r>
            <a:endParaRPr lang="en-US" dirty="0"/>
          </a:p>
        </p:txBody>
      </p:sp>
    </p:spTree>
    <p:extLst>
      <p:ext uri="{BB962C8B-B14F-4D97-AF65-F5344CB8AC3E}">
        <p14:creationId xmlns:p14="http://schemas.microsoft.com/office/powerpoint/2010/main" val="6348860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are the deeper teachings?</a:t>
            </a:r>
            <a:endParaRPr lang="en-US" dirty="0"/>
          </a:p>
        </p:txBody>
      </p:sp>
      <p:sp>
        <p:nvSpPr>
          <p:cNvPr id="3" name="Content Placeholder 2"/>
          <p:cNvSpPr>
            <a:spLocks noGrp="1"/>
          </p:cNvSpPr>
          <p:nvPr>
            <p:ph idx="1"/>
          </p:nvPr>
        </p:nvSpPr>
        <p:spPr>
          <a:xfrm>
            <a:off x="985324" y="1477731"/>
            <a:ext cx="10533166" cy="4923069"/>
          </a:xfrm>
        </p:spPr>
        <p:txBody>
          <a:bodyPr>
            <a:normAutofit/>
          </a:bodyPr>
          <a:lstStyle/>
          <a:p>
            <a:r>
              <a:rPr lang="en-US" sz="2800" dirty="0" smtClean="0"/>
              <a:t>Unity of God?</a:t>
            </a:r>
          </a:p>
          <a:p>
            <a:r>
              <a:rPr lang="en-US" sz="2800" dirty="0" smtClean="0"/>
              <a:t>Unity of humanity?</a:t>
            </a:r>
          </a:p>
          <a:p>
            <a:r>
              <a:rPr lang="en-US" sz="2800" dirty="0" smtClean="0"/>
              <a:t>Elimination of racial prejudice?</a:t>
            </a:r>
          </a:p>
          <a:p>
            <a:r>
              <a:rPr lang="en-US" sz="2800" dirty="0" smtClean="0"/>
              <a:t>Equality of the sexes?</a:t>
            </a:r>
          </a:p>
          <a:p>
            <a:r>
              <a:rPr lang="en-US" sz="2800" dirty="0" smtClean="0"/>
              <a:t>Social justice?</a:t>
            </a:r>
          </a:p>
          <a:p>
            <a:r>
              <a:rPr lang="en-US" sz="2800" dirty="0" smtClean="0"/>
              <a:t>Service to others?</a:t>
            </a:r>
          </a:p>
          <a:p>
            <a:r>
              <a:rPr lang="en-US" sz="2800" dirty="0" smtClean="0"/>
              <a:t>Loving one’s enemies?</a:t>
            </a:r>
          </a:p>
          <a:p>
            <a:endParaRPr lang="en-US" sz="2800" dirty="0" smtClean="0"/>
          </a:p>
        </p:txBody>
      </p:sp>
    </p:spTree>
    <p:extLst>
      <p:ext uri="{BB962C8B-B14F-4D97-AF65-F5344CB8AC3E}">
        <p14:creationId xmlns:p14="http://schemas.microsoft.com/office/powerpoint/2010/main" val="2431169780"/>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45496" y="1163732"/>
            <a:ext cx="6342688" cy="4832092"/>
          </a:xfrm>
          <a:prstGeom prst="rect">
            <a:avLst/>
          </a:prstGeom>
        </p:spPr>
        <p:txBody>
          <a:bodyPr wrap="square">
            <a:spAutoFit/>
          </a:bodyPr>
          <a:lstStyle/>
          <a:p>
            <a:r>
              <a:rPr lang="en-US" sz="2400" dirty="0" smtClean="0"/>
              <a:t>“</a:t>
            </a:r>
            <a:r>
              <a:rPr lang="en-US" sz="2800" dirty="0"/>
              <a:t>There is a note, a music, a voice in the Writings of Baha’u’llah, even in translations, which never was heard in English literature before and which has such power that it seems to shake the air as one reads.  If other proof were lacking, this Mighty Voice would be proof enough.”  </a:t>
            </a:r>
            <a:endParaRPr lang="en-US" sz="2800" dirty="0" smtClean="0"/>
          </a:p>
          <a:p>
            <a:endParaRPr lang="en-US" sz="2800" dirty="0"/>
          </a:p>
          <a:p>
            <a:r>
              <a:rPr lang="en-US" sz="2800" dirty="0" smtClean="0"/>
              <a:t>(</a:t>
            </a:r>
            <a:r>
              <a:rPr lang="en-US" sz="2800" i="1" dirty="0" smtClean="0"/>
              <a:t>George Townshend, </a:t>
            </a:r>
            <a:r>
              <a:rPr lang="en-US" sz="2800" dirty="0"/>
              <a:t>p. 62</a:t>
            </a:r>
            <a:r>
              <a:rPr lang="en-US" sz="2800" dirty="0" smtClean="0"/>
              <a:t>)”  </a:t>
            </a:r>
          </a:p>
        </p:txBody>
      </p:sp>
      <p:sp>
        <p:nvSpPr>
          <p:cNvPr id="4" name="TextBox 3"/>
          <p:cNvSpPr txBox="1"/>
          <p:nvPr/>
        </p:nvSpPr>
        <p:spPr>
          <a:xfrm>
            <a:off x="1065597" y="4533886"/>
            <a:ext cx="2400300" cy="600164"/>
          </a:xfrm>
          <a:prstGeom prst="rect">
            <a:avLst/>
          </a:prstGeom>
          <a:noFill/>
        </p:spPr>
        <p:txBody>
          <a:bodyPr wrap="square" rtlCol="0">
            <a:spAutoFit/>
          </a:bodyPr>
          <a:lstStyle/>
          <a:p>
            <a:r>
              <a:rPr lang="en-US" dirty="0" smtClean="0"/>
              <a:t>George Townshend</a:t>
            </a:r>
            <a:endParaRPr lang="en-US" dirty="0"/>
          </a:p>
          <a:p>
            <a:r>
              <a:rPr lang="en-US" sz="1500" dirty="0" smtClean="0">
                <a:latin typeface="Bookman Old Style" panose="02050604050505020204" pitchFamily="18" charset="0"/>
              </a:rPr>
              <a:t>(1876-1957)</a:t>
            </a:r>
            <a:endParaRPr lang="en-US" sz="1500" dirty="0">
              <a:latin typeface="Bookman Old Style" panose="02050604050505020204" pitchFamily="18" charset="0"/>
            </a:endParaRPr>
          </a:p>
        </p:txBody>
      </p:sp>
      <p:pic>
        <p:nvPicPr>
          <p:cNvPr id="10242" name="Picture 2" descr="Image result for &quot;george townshend&quot;"/>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43719" y="1163732"/>
            <a:ext cx="2244057" cy="3145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0373710"/>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20643" y="1163732"/>
            <a:ext cx="7616852" cy="5262979"/>
          </a:xfrm>
          <a:prstGeom prst="rect">
            <a:avLst/>
          </a:prstGeom>
        </p:spPr>
        <p:txBody>
          <a:bodyPr wrap="square">
            <a:spAutoFit/>
          </a:bodyPr>
          <a:lstStyle/>
          <a:p>
            <a:r>
              <a:rPr lang="en-US" sz="2000" dirty="0" smtClean="0"/>
              <a:t>“</a:t>
            </a:r>
            <a:r>
              <a:rPr lang="en-US" sz="2400" dirty="0"/>
              <a:t>The vibrations of Baha’u’llah’s writings are so intense they shiver me with an exaltation and a power I can hardly stand:  like standing out in a great storm with the winds roaring and the waves raging and the trees shrieking and crashing and the whole scene uplifting one with its tremendous power and energy and beauty till one is transported and feels part of the titanic drama.  I think men will have to develop a lot before they can react rhythmically to Baha’u’llah’s writings:  perhaps we are not </a:t>
            </a:r>
            <a:r>
              <a:rPr lang="en-US" sz="2400" dirty="0" smtClean="0"/>
              <a:t>meant to </a:t>
            </a:r>
            <a:r>
              <a:rPr lang="en-US" sz="2400" dirty="0"/>
              <a:t>— the Infinite has come among us nearer than ever before and we are stunned by its Presence.”  </a:t>
            </a:r>
            <a:endParaRPr lang="en-US" sz="2400" dirty="0" smtClean="0"/>
          </a:p>
          <a:p>
            <a:r>
              <a:rPr lang="en-US" sz="2400" dirty="0" smtClean="0"/>
              <a:t>(</a:t>
            </a:r>
            <a:r>
              <a:rPr lang="en-US" sz="2400" i="1" dirty="0" smtClean="0"/>
              <a:t>George Townshend, </a:t>
            </a:r>
            <a:r>
              <a:rPr lang="en-US" sz="2400" dirty="0"/>
              <a:t>p. 62</a:t>
            </a:r>
            <a:r>
              <a:rPr lang="en-US" sz="2400" dirty="0" smtClean="0"/>
              <a:t>)</a:t>
            </a:r>
          </a:p>
        </p:txBody>
      </p:sp>
      <p:sp>
        <p:nvSpPr>
          <p:cNvPr id="4" name="TextBox 3"/>
          <p:cNvSpPr txBox="1"/>
          <p:nvPr/>
        </p:nvSpPr>
        <p:spPr>
          <a:xfrm>
            <a:off x="1065597" y="4533886"/>
            <a:ext cx="2400300" cy="600164"/>
          </a:xfrm>
          <a:prstGeom prst="rect">
            <a:avLst/>
          </a:prstGeom>
          <a:noFill/>
        </p:spPr>
        <p:txBody>
          <a:bodyPr wrap="square" rtlCol="0">
            <a:spAutoFit/>
          </a:bodyPr>
          <a:lstStyle/>
          <a:p>
            <a:r>
              <a:rPr lang="en-US" dirty="0" smtClean="0"/>
              <a:t>George Townshend</a:t>
            </a:r>
            <a:endParaRPr lang="en-US" dirty="0"/>
          </a:p>
          <a:p>
            <a:r>
              <a:rPr lang="en-US" sz="1500" dirty="0" smtClean="0">
                <a:latin typeface="Bookman Old Style" panose="02050604050505020204" pitchFamily="18" charset="0"/>
              </a:rPr>
              <a:t>(1876-1957)</a:t>
            </a:r>
            <a:endParaRPr lang="en-US" sz="1500" dirty="0">
              <a:latin typeface="Bookman Old Style" panose="02050604050505020204" pitchFamily="18" charset="0"/>
            </a:endParaRPr>
          </a:p>
        </p:txBody>
      </p:sp>
      <p:pic>
        <p:nvPicPr>
          <p:cNvPr id="10242" name="Picture 2" descr="Image result for &quot;george townshend&quot;"/>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43719" y="1163731"/>
            <a:ext cx="2322178" cy="3255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3654976"/>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56546" y="995276"/>
            <a:ext cx="7474600" cy="4832092"/>
          </a:xfrm>
          <a:prstGeom prst="rect">
            <a:avLst/>
          </a:prstGeom>
        </p:spPr>
        <p:txBody>
          <a:bodyPr wrap="square">
            <a:spAutoFit/>
          </a:bodyPr>
          <a:lstStyle/>
          <a:p>
            <a:r>
              <a:rPr lang="en-US" sz="2800" dirty="0"/>
              <a:t>“Naught but the celestial potency of the Word of God, which </a:t>
            </a:r>
            <a:r>
              <a:rPr lang="en-US" sz="2800" dirty="0" err="1"/>
              <a:t>ruleth</a:t>
            </a:r>
            <a:r>
              <a:rPr lang="en-US" sz="2800" dirty="0"/>
              <a:t> and </a:t>
            </a:r>
            <a:r>
              <a:rPr lang="en-US" sz="2800" dirty="0" err="1"/>
              <a:t>transcendeth</a:t>
            </a:r>
            <a:r>
              <a:rPr lang="en-US" sz="2800" dirty="0"/>
              <a:t> the realities of all things, is capable of harmonizing the divergent thoughts, sentiments, ideas, and convictions of the children of men.  Verily, it is the penetrating power in all things, the mover of souls and the binder and regulator in the world of humanity.</a:t>
            </a:r>
            <a:r>
              <a:rPr lang="en-US" sz="2800" dirty="0" smtClean="0"/>
              <a:t>”</a:t>
            </a:r>
            <a:endParaRPr lang="en-US" sz="2800" dirty="0"/>
          </a:p>
          <a:p>
            <a:endParaRPr lang="en-US" sz="2800" dirty="0" smtClean="0"/>
          </a:p>
          <a:p>
            <a:r>
              <a:rPr lang="en-US" sz="2800" dirty="0" smtClean="0"/>
              <a:t>(Selections #225)</a:t>
            </a:r>
            <a:endParaRPr lang="en-US" sz="2800" dirty="0"/>
          </a:p>
        </p:txBody>
      </p:sp>
      <p:sp>
        <p:nvSpPr>
          <p:cNvPr id="4" name="TextBox 3"/>
          <p:cNvSpPr txBox="1"/>
          <p:nvPr/>
        </p:nvSpPr>
        <p:spPr>
          <a:xfrm>
            <a:off x="1099702" y="4389892"/>
            <a:ext cx="2303126" cy="600164"/>
          </a:xfrm>
          <a:prstGeom prst="rect">
            <a:avLst/>
          </a:prstGeom>
          <a:noFill/>
        </p:spPr>
        <p:txBody>
          <a:bodyPr wrap="square" rtlCol="0">
            <a:spAutoFit/>
          </a:bodyPr>
          <a:lstStyle/>
          <a:p>
            <a:r>
              <a:rPr lang="en-US" dirty="0"/>
              <a:t>'</a:t>
            </a:r>
            <a:r>
              <a:rPr lang="en-US" dirty="0" err="1"/>
              <a:t>Abdu'l-Bahá</a:t>
            </a:r>
            <a:endParaRPr lang="en-US" dirty="0"/>
          </a:p>
          <a:p>
            <a:r>
              <a:rPr lang="en-US" sz="1500" dirty="0">
                <a:latin typeface="Bookman Old Style" panose="02050604050505020204" pitchFamily="18" charset="0"/>
              </a:rPr>
              <a:t>(1844-1921)</a:t>
            </a:r>
          </a:p>
        </p:txBody>
      </p:sp>
      <p:pic>
        <p:nvPicPr>
          <p:cNvPr id="1028" name="Picture 4" descr="http://www.bahaibahai.com/eng/images/articles/kissing_hands_feet/Abdul_Baha.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04910" y="1092834"/>
            <a:ext cx="2397919" cy="3180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8083006"/>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70346" y="983850"/>
            <a:ext cx="6567541" cy="3416320"/>
          </a:xfrm>
          <a:prstGeom prst="rect">
            <a:avLst/>
          </a:prstGeom>
        </p:spPr>
        <p:txBody>
          <a:bodyPr wrap="square">
            <a:spAutoFit/>
          </a:bodyPr>
          <a:lstStyle/>
          <a:p>
            <a:pPr>
              <a:buNone/>
            </a:pPr>
            <a:r>
              <a:rPr lang="en-US" sz="2800" dirty="0" smtClean="0"/>
              <a:t>“How </a:t>
            </a:r>
            <a:r>
              <a:rPr lang="en-US" sz="2800" dirty="0"/>
              <a:t>strange that while the Beloved is visible as the sun, yet the heedless still hunt after tinsel and base metal. Yea, the intensity of His revelation hath covered Him, and the fullness of His shining forth hath hidden Him.”  </a:t>
            </a:r>
          </a:p>
          <a:p>
            <a:pPr>
              <a:buNone/>
            </a:pPr>
            <a:endParaRPr lang="en-US" sz="2400" i="1" dirty="0" smtClean="0"/>
          </a:p>
          <a:p>
            <a:pPr>
              <a:buNone/>
            </a:pPr>
            <a:r>
              <a:rPr lang="en-US" sz="2400" i="1" dirty="0" smtClean="0"/>
              <a:t>(The </a:t>
            </a:r>
            <a:r>
              <a:rPr lang="en-US" sz="2400" i="1" dirty="0"/>
              <a:t>Seven Valleys</a:t>
            </a:r>
            <a:r>
              <a:rPr lang="en-US" sz="2400" dirty="0"/>
              <a:t>, p. 39</a:t>
            </a:r>
            <a:r>
              <a:rPr lang="en-US" sz="2400" dirty="0" smtClean="0"/>
              <a:t>) </a:t>
            </a:r>
            <a:r>
              <a:rPr lang="en-US" sz="2400" dirty="0"/>
              <a:t> </a:t>
            </a:r>
            <a:endParaRPr lang="en-US" sz="2400" dirty="0" smtClean="0"/>
          </a:p>
        </p:txBody>
      </p:sp>
      <p:sp>
        <p:nvSpPr>
          <p:cNvPr id="4" name="TextBox 3"/>
          <p:cNvSpPr txBox="1"/>
          <p:nvPr/>
        </p:nvSpPr>
        <p:spPr>
          <a:xfrm>
            <a:off x="1398552" y="4156184"/>
            <a:ext cx="2303126" cy="600164"/>
          </a:xfrm>
          <a:prstGeom prst="rect">
            <a:avLst/>
          </a:prstGeom>
          <a:noFill/>
        </p:spPr>
        <p:txBody>
          <a:bodyPr wrap="square" rtlCol="0">
            <a:spAutoFit/>
          </a:bodyPr>
          <a:lstStyle/>
          <a:p>
            <a:r>
              <a:rPr lang="en-US" dirty="0"/>
              <a:t>Bahá’u’lláh</a:t>
            </a:r>
          </a:p>
          <a:p>
            <a:r>
              <a:rPr lang="en-US" sz="1500" dirty="0">
                <a:latin typeface="Bookman Old Style" panose="02050604050505020204" pitchFamily="18" charset="0"/>
              </a:rPr>
              <a:t>(1817-1892)</a:t>
            </a:r>
          </a:p>
        </p:txBody>
      </p:sp>
      <p:pic>
        <p:nvPicPr>
          <p:cNvPr id="1026" name="Picture 2" descr="http://www.bahaullah.org/bahaullah.jpg?0441329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98552" y="1133752"/>
            <a:ext cx="2400300" cy="2857500"/>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8612370"/>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70346" y="983850"/>
            <a:ext cx="6567541" cy="5201424"/>
          </a:xfrm>
          <a:prstGeom prst="rect">
            <a:avLst/>
          </a:prstGeom>
        </p:spPr>
        <p:txBody>
          <a:bodyPr wrap="square">
            <a:spAutoFit/>
          </a:bodyPr>
          <a:lstStyle/>
          <a:p>
            <a:pPr>
              <a:buNone/>
            </a:pPr>
            <a:r>
              <a:rPr lang="en-US" sz="2800" dirty="0" smtClean="0"/>
              <a:t>“</a:t>
            </a:r>
            <a:r>
              <a:rPr lang="en-US" sz="2800" dirty="0"/>
              <a:t>It hath been decreed by Us that the Word of God and all the potentialities thereof shall be manifested unto men in strict conformity with such conditions as have been foreordained by Him Who is the All-Knowing, the All-Wise.  We have, moreover, ordained that its veil of concealment be none other except its own Self.”  </a:t>
            </a:r>
          </a:p>
          <a:p>
            <a:pPr>
              <a:buNone/>
            </a:pPr>
            <a:endParaRPr lang="en-US" sz="2400" i="1" dirty="0" smtClean="0"/>
          </a:p>
          <a:p>
            <a:pPr>
              <a:buNone/>
            </a:pPr>
            <a:r>
              <a:rPr lang="en-US" sz="2400" i="1" dirty="0" smtClean="0"/>
              <a:t>(Gleanings</a:t>
            </a:r>
            <a:r>
              <a:rPr lang="en-US" sz="2400" dirty="0"/>
              <a:t>, #33</a:t>
            </a:r>
            <a:r>
              <a:rPr lang="en-US" sz="2400" dirty="0" smtClean="0"/>
              <a:t>)</a:t>
            </a:r>
            <a:r>
              <a:rPr lang="en-US" sz="2800" dirty="0" smtClean="0"/>
              <a:t>  </a:t>
            </a:r>
            <a:endParaRPr lang="en-US" sz="2800" dirty="0"/>
          </a:p>
        </p:txBody>
      </p:sp>
      <p:sp>
        <p:nvSpPr>
          <p:cNvPr id="4" name="TextBox 3"/>
          <p:cNvSpPr txBox="1"/>
          <p:nvPr/>
        </p:nvSpPr>
        <p:spPr>
          <a:xfrm>
            <a:off x="1398552" y="4156184"/>
            <a:ext cx="2303126" cy="600164"/>
          </a:xfrm>
          <a:prstGeom prst="rect">
            <a:avLst/>
          </a:prstGeom>
          <a:noFill/>
        </p:spPr>
        <p:txBody>
          <a:bodyPr wrap="square" rtlCol="0">
            <a:spAutoFit/>
          </a:bodyPr>
          <a:lstStyle/>
          <a:p>
            <a:r>
              <a:rPr lang="en-US" dirty="0"/>
              <a:t>Bahá’u’lláh</a:t>
            </a:r>
          </a:p>
          <a:p>
            <a:r>
              <a:rPr lang="en-US" sz="1500" dirty="0">
                <a:latin typeface="Bookman Old Style" panose="02050604050505020204" pitchFamily="18" charset="0"/>
              </a:rPr>
              <a:t>(1817-1892)</a:t>
            </a:r>
          </a:p>
        </p:txBody>
      </p:sp>
      <p:pic>
        <p:nvPicPr>
          <p:cNvPr id="1026" name="Picture 2" descr="http://www.bahaullah.org/bahaullah.jpg?0441329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98552" y="1133752"/>
            <a:ext cx="2400300" cy="2857500"/>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3533174"/>
      </p:ext>
    </p:ext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70346" y="983850"/>
            <a:ext cx="6567541" cy="4339650"/>
          </a:xfrm>
          <a:prstGeom prst="rect">
            <a:avLst/>
          </a:prstGeom>
        </p:spPr>
        <p:txBody>
          <a:bodyPr wrap="square">
            <a:spAutoFit/>
          </a:bodyPr>
          <a:lstStyle/>
          <a:p>
            <a:pPr>
              <a:buNone/>
            </a:pPr>
            <a:r>
              <a:rPr lang="en-US" sz="2800" dirty="0" smtClean="0"/>
              <a:t>“</a:t>
            </a:r>
            <a:r>
              <a:rPr lang="en-US" sz="2800" dirty="0"/>
              <a:t>At one time We spoke in the language of the lawgiver; at another in that of the truth-seeker and the mystic, and yet Our supreme purpose and highest wish hath always been to disclose the glory and sublimity of this station [of love and harmony</a:t>
            </a:r>
            <a:r>
              <a:rPr lang="en-US" sz="2800" dirty="0" smtClean="0"/>
              <a:t>].”  </a:t>
            </a:r>
            <a:endParaRPr lang="en-US" sz="2800" dirty="0"/>
          </a:p>
          <a:p>
            <a:pPr>
              <a:buNone/>
            </a:pPr>
            <a:endParaRPr lang="en-US" sz="2400" i="1" dirty="0" smtClean="0"/>
          </a:p>
          <a:p>
            <a:pPr>
              <a:buNone/>
            </a:pPr>
            <a:r>
              <a:rPr lang="en-US" sz="2400" i="1" dirty="0" smtClean="0"/>
              <a:t>(Epistle to the Son of the Wolf</a:t>
            </a:r>
            <a:r>
              <a:rPr lang="en-US" sz="2400" dirty="0" smtClean="0"/>
              <a:t>, p.15)</a:t>
            </a:r>
            <a:r>
              <a:rPr lang="en-US" sz="2800" dirty="0" smtClean="0"/>
              <a:t>  </a:t>
            </a:r>
            <a:endParaRPr lang="en-US" sz="2800" dirty="0"/>
          </a:p>
        </p:txBody>
      </p:sp>
      <p:sp>
        <p:nvSpPr>
          <p:cNvPr id="4" name="TextBox 3"/>
          <p:cNvSpPr txBox="1"/>
          <p:nvPr/>
        </p:nvSpPr>
        <p:spPr>
          <a:xfrm>
            <a:off x="1398552" y="4156184"/>
            <a:ext cx="2303126" cy="600164"/>
          </a:xfrm>
          <a:prstGeom prst="rect">
            <a:avLst/>
          </a:prstGeom>
          <a:noFill/>
        </p:spPr>
        <p:txBody>
          <a:bodyPr wrap="square" rtlCol="0">
            <a:spAutoFit/>
          </a:bodyPr>
          <a:lstStyle/>
          <a:p>
            <a:r>
              <a:rPr lang="en-US" dirty="0"/>
              <a:t>Bahá’u’lláh</a:t>
            </a:r>
          </a:p>
          <a:p>
            <a:r>
              <a:rPr lang="en-US" sz="1500" dirty="0">
                <a:latin typeface="Bookman Old Style" panose="02050604050505020204" pitchFamily="18" charset="0"/>
              </a:rPr>
              <a:t>(1817-1892)</a:t>
            </a:r>
          </a:p>
        </p:txBody>
      </p:sp>
      <p:pic>
        <p:nvPicPr>
          <p:cNvPr id="1026" name="Picture 2" descr="http://www.bahaullah.org/bahaullah.jpg?0441329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98552" y="1133752"/>
            <a:ext cx="2400300" cy="2857500"/>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826185"/>
      </p:ext>
    </p:ext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t>
            </a:r>
            <a:r>
              <a:rPr lang="en-US" dirty="0" smtClean="0"/>
              <a:t>ransformative</a:t>
            </a:r>
            <a:endParaRPr lang="en-US" dirty="0"/>
          </a:p>
        </p:txBody>
      </p:sp>
      <p:pic>
        <p:nvPicPr>
          <p:cNvPr id="26626" name="Picture 2" descr="http://yhsbiology.wikispaces.com/file/view/butterfly.jpg/57137248/butterfly.jpg"/>
          <p:cNvPicPr>
            <a:picLocks noChangeAspect="1" noChangeArrowheads="1"/>
          </p:cNvPicPr>
          <p:nvPr/>
        </p:nvPicPr>
        <p:blipFill>
          <a:blip r:embed="rId2" cstate="print"/>
          <a:srcRect/>
          <a:stretch>
            <a:fillRect/>
          </a:stretch>
        </p:blipFill>
        <p:spPr bwMode="auto">
          <a:xfrm>
            <a:off x="2953304" y="1828800"/>
            <a:ext cx="6114496" cy="4343400"/>
          </a:xfrm>
          <a:prstGeom prst="rect">
            <a:avLst/>
          </a:prstGeom>
          <a:noFill/>
        </p:spPr>
      </p:pic>
    </p:spTree>
    <p:extLst>
      <p:ext uri="{BB962C8B-B14F-4D97-AF65-F5344CB8AC3E}">
        <p14:creationId xmlns:p14="http://schemas.microsoft.com/office/powerpoint/2010/main" val="2690314586"/>
      </p:ext>
    </p:extLst>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95397" y="1133753"/>
            <a:ext cx="5522976" cy="3416320"/>
          </a:xfrm>
          <a:prstGeom prst="rect">
            <a:avLst/>
          </a:prstGeom>
        </p:spPr>
        <p:txBody>
          <a:bodyPr wrap="square">
            <a:spAutoFit/>
          </a:bodyPr>
          <a:lstStyle/>
          <a:p>
            <a:r>
              <a:rPr lang="en-US" sz="2400" dirty="0" smtClean="0"/>
              <a:t>“</a:t>
            </a:r>
            <a:r>
              <a:rPr lang="en-US" sz="2800" dirty="0"/>
              <a:t>The Word is the master key for the whole world, inasmuch as through its potency the doors of the hearts of men, which in reality are the doors of heaven, are unlocked</a:t>
            </a:r>
            <a:r>
              <a:rPr lang="en-US" sz="2800" dirty="0" smtClean="0"/>
              <a:t>.</a:t>
            </a:r>
            <a:r>
              <a:rPr lang="en-US" sz="2400" dirty="0" smtClean="0"/>
              <a:t>” </a:t>
            </a:r>
            <a:r>
              <a:rPr lang="en-US" sz="2400" dirty="0"/>
              <a:t> </a:t>
            </a:r>
          </a:p>
          <a:p>
            <a:endParaRPr lang="en-US" sz="2400" dirty="0" smtClean="0"/>
          </a:p>
          <a:p>
            <a:r>
              <a:rPr lang="en-US" sz="2400" dirty="0" smtClean="0"/>
              <a:t>(</a:t>
            </a:r>
            <a:r>
              <a:rPr lang="en-US" sz="2400" i="1" dirty="0" smtClean="0"/>
              <a:t>Tablets of Baha’u’llah</a:t>
            </a:r>
            <a:r>
              <a:rPr lang="en-US" sz="2400" dirty="0" smtClean="0"/>
              <a:t>, p. 173) </a:t>
            </a:r>
            <a:endParaRPr lang="en-US" sz="2400" dirty="0"/>
          </a:p>
        </p:txBody>
      </p:sp>
      <p:sp>
        <p:nvSpPr>
          <p:cNvPr id="4" name="TextBox 3"/>
          <p:cNvSpPr txBox="1"/>
          <p:nvPr/>
        </p:nvSpPr>
        <p:spPr>
          <a:xfrm>
            <a:off x="1398552" y="4156184"/>
            <a:ext cx="2303126" cy="600164"/>
          </a:xfrm>
          <a:prstGeom prst="rect">
            <a:avLst/>
          </a:prstGeom>
          <a:noFill/>
        </p:spPr>
        <p:txBody>
          <a:bodyPr wrap="square" rtlCol="0">
            <a:spAutoFit/>
          </a:bodyPr>
          <a:lstStyle/>
          <a:p>
            <a:r>
              <a:rPr lang="en-US" dirty="0"/>
              <a:t>Bahá’u’lláh</a:t>
            </a:r>
          </a:p>
          <a:p>
            <a:r>
              <a:rPr lang="en-US" sz="1500" dirty="0">
                <a:latin typeface="Bookman Old Style" panose="02050604050505020204" pitchFamily="18" charset="0"/>
              </a:rPr>
              <a:t>(1817-1892)</a:t>
            </a:r>
          </a:p>
        </p:txBody>
      </p:sp>
      <p:pic>
        <p:nvPicPr>
          <p:cNvPr id="1026" name="Picture 2" descr="http://www.bahaullah.org/bahaullah.jpg?0441329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98552" y="1133752"/>
            <a:ext cx="2400300" cy="2857500"/>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1010207"/>
      </p:ext>
    </p:ext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70346" y="983850"/>
            <a:ext cx="6567541" cy="5570756"/>
          </a:xfrm>
          <a:prstGeom prst="rect">
            <a:avLst/>
          </a:prstGeom>
        </p:spPr>
        <p:txBody>
          <a:bodyPr wrap="square">
            <a:spAutoFit/>
          </a:bodyPr>
          <a:lstStyle/>
          <a:p>
            <a:r>
              <a:rPr lang="en-US" sz="2800" dirty="0" smtClean="0"/>
              <a:t>“...</a:t>
            </a:r>
            <a:r>
              <a:rPr lang="en-US" sz="2800" dirty="0"/>
              <a:t>is not the object of every Revelation to effect a transformation in the whole character of mankind, a transformation that shall manifest itself both outwardly and inwardly, that shall affect both its inner life and external conditions?  For if the character of mankind be not changed, the futility of God’s universal Manifestation would be apparent</a:t>
            </a:r>
            <a:r>
              <a:rPr lang="en-US" sz="2800" dirty="0" smtClean="0"/>
              <a:t>.</a:t>
            </a:r>
            <a:r>
              <a:rPr lang="en-US" sz="2400" dirty="0" smtClean="0"/>
              <a:t>” </a:t>
            </a:r>
            <a:r>
              <a:rPr lang="en-US" sz="2400" dirty="0"/>
              <a:t> </a:t>
            </a:r>
            <a:endParaRPr lang="en-US" sz="2400" dirty="0" smtClean="0"/>
          </a:p>
          <a:p>
            <a:endParaRPr lang="en-US" sz="2400" dirty="0"/>
          </a:p>
          <a:p>
            <a:r>
              <a:rPr lang="en-US" sz="2400" dirty="0" smtClean="0"/>
              <a:t>(</a:t>
            </a:r>
            <a:r>
              <a:rPr lang="en-US" sz="2400" dirty="0" err="1" smtClean="0"/>
              <a:t>Kitab-i-Iqan</a:t>
            </a:r>
            <a:r>
              <a:rPr lang="en-US" sz="2400" dirty="0" smtClean="0"/>
              <a:t> #272)</a:t>
            </a:r>
            <a:endParaRPr lang="en-US" sz="2400" dirty="0"/>
          </a:p>
        </p:txBody>
      </p:sp>
      <p:sp>
        <p:nvSpPr>
          <p:cNvPr id="4" name="TextBox 3"/>
          <p:cNvSpPr txBox="1"/>
          <p:nvPr/>
        </p:nvSpPr>
        <p:spPr>
          <a:xfrm>
            <a:off x="1398552" y="4156184"/>
            <a:ext cx="2303126" cy="600164"/>
          </a:xfrm>
          <a:prstGeom prst="rect">
            <a:avLst/>
          </a:prstGeom>
          <a:noFill/>
        </p:spPr>
        <p:txBody>
          <a:bodyPr wrap="square" rtlCol="0">
            <a:spAutoFit/>
          </a:bodyPr>
          <a:lstStyle/>
          <a:p>
            <a:r>
              <a:rPr lang="en-US" dirty="0"/>
              <a:t>Bahá’u’lláh</a:t>
            </a:r>
          </a:p>
          <a:p>
            <a:r>
              <a:rPr lang="en-US" sz="1500" dirty="0">
                <a:latin typeface="Bookman Old Style" panose="02050604050505020204" pitchFamily="18" charset="0"/>
              </a:rPr>
              <a:t>(1817-1892)</a:t>
            </a:r>
          </a:p>
        </p:txBody>
      </p:sp>
      <p:pic>
        <p:nvPicPr>
          <p:cNvPr id="1026" name="Picture 2" descr="http://www.bahaullah.org/bahaullah.jpg?0441329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98552" y="1133752"/>
            <a:ext cx="2400300" cy="2857500"/>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3752077"/>
      </p:ext>
    </p:extLst>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www.mjbjewelers.com/Assets/istock_000004615270small.jpg"/>
          <p:cNvPicPr>
            <a:picLocks noChangeAspect="1" noChangeArrowheads="1"/>
          </p:cNvPicPr>
          <p:nvPr/>
        </p:nvPicPr>
        <p:blipFill>
          <a:blip r:embed="rId2" cstate="print"/>
          <a:srcRect/>
          <a:stretch>
            <a:fillRect/>
          </a:stretch>
        </p:blipFill>
        <p:spPr bwMode="auto">
          <a:xfrm>
            <a:off x="3201649" y="1443233"/>
            <a:ext cx="5562600" cy="4442904"/>
          </a:xfrm>
          <a:prstGeom prst="rect">
            <a:avLst/>
          </a:prstGeom>
          <a:noFill/>
        </p:spPr>
      </p:pic>
    </p:spTree>
    <p:extLst>
      <p:ext uri="{BB962C8B-B14F-4D97-AF65-F5344CB8AC3E}">
        <p14:creationId xmlns:p14="http://schemas.microsoft.com/office/powerpoint/2010/main" val="71565707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 for the week</a:t>
            </a:r>
            <a:endParaRPr lang="en-US" dirty="0"/>
          </a:p>
        </p:txBody>
      </p:sp>
      <p:sp>
        <p:nvSpPr>
          <p:cNvPr id="3" name="Content Placeholder 2"/>
          <p:cNvSpPr>
            <a:spLocks noGrp="1"/>
          </p:cNvSpPr>
          <p:nvPr>
            <p:ph idx="1"/>
          </p:nvPr>
        </p:nvSpPr>
        <p:spPr>
          <a:xfrm>
            <a:off x="985324" y="1477731"/>
            <a:ext cx="10533166" cy="4923069"/>
          </a:xfrm>
        </p:spPr>
        <p:txBody>
          <a:bodyPr>
            <a:noAutofit/>
          </a:bodyPr>
          <a:lstStyle/>
          <a:p>
            <a:r>
              <a:rPr lang="en-US" sz="2400" dirty="0" smtClean="0"/>
              <a:t>Day 1</a:t>
            </a:r>
          </a:p>
          <a:p>
            <a:pPr lvl="1"/>
            <a:r>
              <a:rPr lang="en-US" sz="2000" dirty="0" smtClean="0"/>
              <a:t>The context of the present moment</a:t>
            </a:r>
          </a:p>
          <a:p>
            <a:pPr lvl="1"/>
            <a:r>
              <a:rPr lang="en-US" sz="2000" dirty="0" smtClean="0"/>
              <a:t>Modern physics</a:t>
            </a:r>
          </a:p>
          <a:p>
            <a:r>
              <a:rPr lang="en-US" sz="2400" dirty="0" smtClean="0"/>
              <a:t>Day 2</a:t>
            </a:r>
          </a:p>
          <a:p>
            <a:pPr lvl="1"/>
            <a:r>
              <a:rPr lang="en-US" sz="2000" dirty="0" smtClean="0"/>
              <a:t>Limits of language</a:t>
            </a:r>
          </a:p>
          <a:p>
            <a:pPr lvl="1"/>
            <a:r>
              <a:rPr lang="en-US" sz="2000" dirty="0" smtClean="0"/>
              <a:t>God, spirit, nature</a:t>
            </a:r>
          </a:p>
          <a:p>
            <a:r>
              <a:rPr lang="en-US" sz="2400" dirty="0" smtClean="0"/>
              <a:t>Day 3</a:t>
            </a:r>
          </a:p>
          <a:p>
            <a:pPr lvl="1"/>
            <a:r>
              <a:rPr lang="en-US" sz="2000" dirty="0" smtClean="0"/>
              <a:t>The Prophet and Divine Revelation </a:t>
            </a:r>
          </a:p>
          <a:p>
            <a:r>
              <a:rPr lang="en-US" sz="2400" dirty="0" smtClean="0"/>
              <a:t>Day 4</a:t>
            </a:r>
          </a:p>
          <a:p>
            <a:pPr lvl="1"/>
            <a:r>
              <a:rPr lang="en-US" sz="2000" dirty="0" smtClean="0"/>
              <a:t>Religion </a:t>
            </a:r>
            <a:r>
              <a:rPr lang="en-US" sz="2000" smtClean="0"/>
              <a:t>redefined  </a:t>
            </a:r>
            <a:endParaRPr lang="en-US" sz="2000" dirty="0" smtClean="0"/>
          </a:p>
        </p:txBody>
      </p:sp>
    </p:spTree>
    <p:extLst>
      <p:ext uri="{BB962C8B-B14F-4D97-AF65-F5344CB8AC3E}">
        <p14:creationId xmlns:p14="http://schemas.microsoft.com/office/powerpoint/2010/main" val="1571057157"/>
      </p:ext>
    </p:extLst>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64863" y="1002581"/>
            <a:ext cx="7363968" cy="4216539"/>
          </a:xfrm>
          <a:prstGeom prst="rect">
            <a:avLst/>
          </a:prstGeom>
        </p:spPr>
        <p:txBody>
          <a:bodyPr wrap="square">
            <a:spAutoFit/>
          </a:bodyPr>
          <a:lstStyle/>
          <a:p>
            <a:pPr>
              <a:buNone/>
            </a:pPr>
            <a:r>
              <a:rPr lang="en-US" sz="2800" dirty="0" smtClean="0"/>
              <a:t>“</a:t>
            </a:r>
            <a:r>
              <a:rPr lang="en-US" sz="2800" dirty="0"/>
              <a:t>All Divine Revelation seems to have been thrown out in flashes. The Prophets never composed treatises. That is why in the </a:t>
            </a:r>
            <a:r>
              <a:rPr lang="en-US" sz="2800" dirty="0" err="1"/>
              <a:t>Qur'án</a:t>
            </a:r>
            <a:r>
              <a:rPr lang="en-US" sz="2800" dirty="0"/>
              <a:t> and our own Writings different subjects are so often included in one Tablet.  It pulsates, so to speak. That is why it is ‘Revelation’.” </a:t>
            </a:r>
          </a:p>
          <a:p>
            <a:pPr>
              <a:buNone/>
            </a:pPr>
            <a:endParaRPr lang="en-US" sz="2400" dirty="0" smtClean="0"/>
          </a:p>
          <a:p>
            <a:pPr>
              <a:buNone/>
            </a:pPr>
            <a:r>
              <a:rPr lang="en-US" sz="2400" dirty="0" smtClean="0"/>
              <a:t>(</a:t>
            </a:r>
            <a:r>
              <a:rPr lang="en-US" sz="2400" dirty="0"/>
              <a:t>8 January 1949 on behalf of Shoghi Effendi, in </a:t>
            </a:r>
            <a:r>
              <a:rPr lang="en-US" sz="2400" i="1" dirty="0"/>
              <a:t>Unfolding Destiny</a:t>
            </a:r>
            <a:r>
              <a:rPr lang="en-US" sz="2400" dirty="0"/>
              <a:t>, p. 454</a:t>
            </a:r>
            <a:r>
              <a:rPr lang="en-US" sz="2400" dirty="0" smtClean="0"/>
              <a:t>)</a:t>
            </a:r>
            <a:endParaRPr lang="en-US" sz="2800" dirty="0" smtClean="0"/>
          </a:p>
        </p:txBody>
      </p:sp>
      <p:sp>
        <p:nvSpPr>
          <p:cNvPr id="4" name="TextBox 3"/>
          <p:cNvSpPr txBox="1"/>
          <p:nvPr/>
        </p:nvSpPr>
        <p:spPr>
          <a:xfrm>
            <a:off x="801751" y="5204460"/>
            <a:ext cx="3070834" cy="769441"/>
          </a:xfrm>
          <a:prstGeom prst="rect">
            <a:avLst/>
          </a:prstGeom>
          <a:noFill/>
        </p:spPr>
        <p:txBody>
          <a:bodyPr wrap="square" rtlCol="0">
            <a:spAutoFit/>
          </a:bodyPr>
          <a:lstStyle/>
          <a:p>
            <a:r>
              <a:rPr lang="en-US" sz="2400" dirty="0" smtClean="0"/>
              <a:t>Shoghi Effendi</a:t>
            </a:r>
          </a:p>
          <a:p>
            <a:r>
              <a:rPr lang="en-US" sz="2000" dirty="0" smtClean="0">
                <a:latin typeface="Bookman Old Style" panose="02050604050505020204" pitchFamily="18" charset="0"/>
              </a:rPr>
              <a:t>(1897-1957)</a:t>
            </a:r>
          </a:p>
        </p:txBody>
      </p:sp>
      <p:pic>
        <p:nvPicPr>
          <p:cNvPr id="4100" name="Picture 4" descr="https://processbahai.wordpress.com/files/2009/07/shoghi-effendi.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56005" y="912641"/>
            <a:ext cx="3362325" cy="4057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2475776"/>
      </p:ext>
    </p:extLst>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7478" y="0"/>
            <a:ext cx="10137044" cy="6858000"/>
          </a:xfrm>
          <a:prstGeom prst="rect">
            <a:avLst/>
          </a:prstGeom>
        </p:spPr>
      </p:pic>
    </p:spTree>
    <p:extLst>
      <p:ext uri="{BB962C8B-B14F-4D97-AF65-F5344CB8AC3E}">
        <p14:creationId xmlns:p14="http://schemas.microsoft.com/office/powerpoint/2010/main" val="3430977853"/>
      </p:ext>
    </p:extLst>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99925" y="1417819"/>
            <a:ext cx="8825658" cy="3329581"/>
          </a:xfrm>
        </p:spPr>
        <p:txBody>
          <a:bodyPr/>
          <a:lstStyle/>
          <a:p>
            <a:r>
              <a:rPr lang="en-US" dirty="0" smtClean="0"/>
              <a:t>Day 4</a:t>
            </a:r>
            <a:endParaRPr lang="en-US" dirty="0"/>
          </a:p>
        </p:txBody>
      </p:sp>
    </p:spTree>
    <p:extLst>
      <p:ext uri="{BB962C8B-B14F-4D97-AF65-F5344CB8AC3E}">
        <p14:creationId xmlns:p14="http://schemas.microsoft.com/office/powerpoint/2010/main" val="3968434618"/>
      </p:ext>
    </p:extLst>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6053" y="495995"/>
            <a:ext cx="10787450" cy="5940088"/>
          </a:xfrm>
          <a:prstGeom prst="rect">
            <a:avLst/>
          </a:prstGeom>
        </p:spPr>
        <p:txBody>
          <a:bodyPr wrap="square">
            <a:spAutoFit/>
          </a:bodyPr>
          <a:lstStyle/>
          <a:p>
            <a:r>
              <a:rPr lang="en-US" sz="3200" b="1" dirty="0" smtClean="0"/>
              <a:t>Last time (1 of 2):</a:t>
            </a:r>
          </a:p>
          <a:p>
            <a:endParaRPr lang="en-US" sz="2800" dirty="0"/>
          </a:p>
          <a:p>
            <a:pPr marL="457200" indent="-457200">
              <a:spcAft>
                <a:spcPts val="1200"/>
              </a:spcAft>
              <a:buFont typeface="Arial" panose="020B0604020202020204" pitchFamily="34" charset="0"/>
              <a:buChar char="•"/>
            </a:pPr>
            <a:r>
              <a:rPr lang="en-US" sz="2400" dirty="0" smtClean="0"/>
              <a:t>The twin Manifestations of the Baha’i Dispensation</a:t>
            </a:r>
          </a:p>
          <a:p>
            <a:pPr marL="457200" indent="-457200">
              <a:spcAft>
                <a:spcPts val="1200"/>
              </a:spcAft>
              <a:buFont typeface="Arial" panose="020B0604020202020204" pitchFamily="34" charset="0"/>
              <a:buChar char="•"/>
            </a:pPr>
            <a:r>
              <a:rPr lang="en-US" sz="2400" dirty="0" smtClean="0"/>
              <a:t>The problem of “Divine Revelation” in the modern world</a:t>
            </a:r>
          </a:p>
          <a:p>
            <a:pPr marL="457200" indent="-457200">
              <a:spcAft>
                <a:spcPts val="1200"/>
              </a:spcAft>
              <a:buFont typeface="Arial" panose="020B0604020202020204" pitchFamily="34" charset="0"/>
              <a:buChar char="•"/>
            </a:pPr>
            <a:r>
              <a:rPr lang="en-US" sz="2400" dirty="0" smtClean="0"/>
              <a:t>The nature of the Manifestation</a:t>
            </a:r>
          </a:p>
          <a:p>
            <a:pPr marL="914400" lvl="1" indent="-457200">
              <a:spcAft>
                <a:spcPts val="1200"/>
              </a:spcAft>
              <a:buFont typeface="Arial" panose="020B0604020202020204" pitchFamily="34" charset="0"/>
              <a:buChar char="•"/>
            </a:pPr>
            <a:r>
              <a:rPr lang="en-US" sz="2400" dirty="0" smtClean="0"/>
              <a:t>Intermediary between the unseen and visible worlds</a:t>
            </a:r>
          </a:p>
          <a:p>
            <a:pPr marL="914400" lvl="1" indent="-457200">
              <a:spcAft>
                <a:spcPts val="1200"/>
              </a:spcAft>
              <a:buFont typeface="Arial" panose="020B0604020202020204" pitchFamily="34" charset="0"/>
              <a:buChar char="•"/>
            </a:pPr>
            <a:r>
              <a:rPr lang="en-US" sz="2400" dirty="0" smtClean="0"/>
              <a:t>Twin stations (unity and distinction; human and divine)</a:t>
            </a:r>
          </a:p>
          <a:p>
            <a:pPr marL="914400" lvl="1" indent="-457200">
              <a:spcAft>
                <a:spcPts val="1200"/>
              </a:spcAft>
              <a:buFont typeface="Arial" panose="020B0604020202020204" pitchFamily="34" charset="0"/>
              <a:buChar char="•"/>
            </a:pPr>
            <a:r>
              <a:rPr lang="en-US" sz="2400" dirty="0" smtClean="0"/>
              <a:t>Embodiments of the Universal Divine Mind</a:t>
            </a:r>
          </a:p>
          <a:p>
            <a:pPr marL="914400" lvl="1" indent="-457200">
              <a:spcAft>
                <a:spcPts val="1200"/>
              </a:spcAft>
              <a:buFont typeface="Arial" panose="020B0604020202020204" pitchFamily="34" charset="0"/>
              <a:buChar char="•"/>
            </a:pPr>
            <a:r>
              <a:rPr lang="en-US" sz="2400" dirty="0" smtClean="0"/>
              <a:t>As “fruit”; “physician”; “educator”; “visionary”; “artist”</a:t>
            </a:r>
          </a:p>
          <a:p>
            <a:pPr marL="914400" lvl="1" indent="-457200">
              <a:spcAft>
                <a:spcPts val="1200"/>
              </a:spcAft>
              <a:buFont typeface="Arial" panose="020B0604020202020204" pitchFamily="34" charset="0"/>
              <a:buChar char="•"/>
            </a:pPr>
            <a:r>
              <a:rPr lang="en-US" sz="2400" dirty="0" smtClean="0"/>
              <a:t>The Prophet as comprehending essential relationships</a:t>
            </a:r>
          </a:p>
          <a:p>
            <a:pPr marL="457200" indent="-457200">
              <a:spcAft>
                <a:spcPts val="1200"/>
              </a:spcAft>
              <a:buFont typeface="Arial" panose="020B0604020202020204" pitchFamily="34" charset="0"/>
              <a:buChar char="•"/>
            </a:pPr>
            <a:r>
              <a:rPr lang="en-US" sz="2400" dirty="0" smtClean="0"/>
              <a:t>“Essential relationships” as axis of divine philosophy:  unites religion, nature, fate, love, law</a:t>
            </a:r>
          </a:p>
        </p:txBody>
      </p:sp>
    </p:spTree>
    <p:extLst>
      <p:ext uri="{BB962C8B-B14F-4D97-AF65-F5344CB8AC3E}">
        <p14:creationId xmlns:p14="http://schemas.microsoft.com/office/powerpoint/2010/main" val="3409851953"/>
      </p:ext>
    </p:extLst>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6053" y="495995"/>
            <a:ext cx="10787450" cy="5416868"/>
          </a:xfrm>
          <a:prstGeom prst="rect">
            <a:avLst/>
          </a:prstGeom>
        </p:spPr>
        <p:txBody>
          <a:bodyPr wrap="square">
            <a:spAutoFit/>
          </a:bodyPr>
          <a:lstStyle/>
          <a:p>
            <a:r>
              <a:rPr lang="en-US" sz="3200" b="1" dirty="0" smtClean="0"/>
              <a:t>Last time (2 of 2):</a:t>
            </a:r>
          </a:p>
          <a:p>
            <a:endParaRPr lang="en-US" sz="2800" dirty="0"/>
          </a:p>
          <a:p>
            <a:pPr marL="457200" indent="-457200">
              <a:spcAft>
                <a:spcPts val="1200"/>
              </a:spcAft>
              <a:buFont typeface="Arial" panose="020B0604020202020204" pitchFamily="34" charset="0"/>
              <a:buChar char="•"/>
            </a:pPr>
            <a:r>
              <a:rPr lang="en-US" sz="2400" dirty="0" smtClean="0"/>
              <a:t>The nature of the Word of God</a:t>
            </a:r>
          </a:p>
          <a:p>
            <a:pPr marL="914400" lvl="1" indent="-457200">
              <a:spcAft>
                <a:spcPts val="1200"/>
              </a:spcAft>
              <a:buFont typeface="Arial" panose="020B0604020202020204" pitchFamily="34" charset="0"/>
              <a:buChar char="•"/>
            </a:pPr>
            <a:r>
              <a:rPr lang="en-US" sz="2400" dirty="0" smtClean="0"/>
              <a:t>The mystical power of words in general</a:t>
            </a:r>
          </a:p>
          <a:p>
            <a:pPr marL="914400" lvl="1" indent="-457200">
              <a:spcAft>
                <a:spcPts val="1200"/>
              </a:spcAft>
              <a:buFont typeface="Arial" panose="020B0604020202020204" pitchFamily="34" charset="0"/>
              <a:buChar char="•"/>
            </a:pPr>
            <a:r>
              <a:rPr lang="en-US" sz="2400" dirty="0" smtClean="0"/>
              <a:t>The uniqueness of the revealed Word</a:t>
            </a:r>
          </a:p>
          <a:p>
            <a:pPr marL="914400" lvl="1" indent="-457200">
              <a:spcAft>
                <a:spcPts val="1200"/>
              </a:spcAft>
              <a:buFont typeface="Arial" panose="020B0604020202020204" pitchFamily="34" charset="0"/>
              <a:buChar char="•"/>
            </a:pPr>
            <a:r>
              <a:rPr lang="en-US" sz="2400" dirty="0" smtClean="0"/>
              <a:t>The power of the revealed Word</a:t>
            </a:r>
          </a:p>
          <a:p>
            <a:pPr marL="914400" lvl="1" indent="-457200">
              <a:spcAft>
                <a:spcPts val="1200"/>
              </a:spcAft>
              <a:buFont typeface="Arial" panose="020B0604020202020204" pitchFamily="34" charset="0"/>
              <a:buChar char="•"/>
            </a:pPr>
            <a:r>
              <a:rPr lang="en-US" sz="2400" dirty="0" smtClean="0"/>
              <a:t>The challenging nature of the Word</a:t>
            </a:r>
          </a:p>
          <a:p>
            <a:pPr marL="914400" lvl="1" indent="-457200">
              <a:spcAft>
                <a:spcPts val="1200"/>
              </a:spcAft>
              <a:buFont typeface="Arial" panose="020B0604020202020204" pitchFamily="34" charset="0"/>
              <a:buChar char="•"/>
            </a:pPr>
            <a:r>
              <a:rPr lang="en-US" sz="2400" dirty="0" smtClean="0"/>
              <a:t>Multiple layers of meaning in the Word</a:t>
            </a:r>
          </a:p>
          <a:p>
            <a:pPr marL="914400" lvl="1" indent="-457200">
              <a:spcAft>
                <a:spcPts val="1200"/>
              </a:spcAft>
              <a:buFont typeface="Arial" panose="020B0604020202020204" pitchFamily="34" charset="0"/>
              <a:buChar char="•"/>
            </a:pPr>
            <a:r>
              <a:rPr lang="en-US" sz="2400" dirty="0" smtClean="0"/>
              <a:t>The transformative nature of the Word</a:t>
            </a:r>
          </a:p>
          <a:p>
            <a:pPr marL="914400" lvl="1" indent="-457200">
              <a:spcAft>
                <a:spcPts val="1200"/>
              </a:spcAft>
              <a:buFont typeface="Arial" panose="020B0604020202020204" pitchFamily="34" charset="0"/>
              <a:buChar char="•"/>
            </a:pPr>
            <a:r>
              <a:rPr lang="en-US" sz="2400" dirty="0" smtClean="0"/>
              <a:t>The scattered nature of the Word and the need for systematic study</a:t>
            </a:r>
          </a:p>
        </p:txBody>
      </p:sp>
    </p:spTree>
    <p:extLst>
      <p:ext uri="{BB962C8B-B14F-4D97-AF65-F5344CB8AC3E}">
        <p14:creationId xmlns:p14="http://schemas.microsoft.com/office/powerpoint/2010/main" val="2920047631"/>
      </p:ext>
    </p:extLst>
  </p:cSld>
  <p:clrMapOvr>
    <a:masterClrMapping/>
  </p:clrMapOvr>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45692" y="1043811"/>
            <a:ext cx="6628018" cy="2554545"/>
          </a:xfrm>
          <a:prstGeom prst="rect">
            <a:avLst/>
          </a:prstGeom>
        </p:spPr>
        <p:txBody>
          <a:bodyPr wrap="square">
            <a:spAutoFit/>
          </a:bodyPr>
          <a:lstStyle/>
          <a:p>
            <a:r>
              <a:rPr lang="en-US" sz="2400" dirty="0"/>
              <a:t>“</a:t>
            </a:r>
            <a:r>
              <a:rPr lang="en-US" sz="2800" dirty="0"/>
              <a:t>With faces beaming with joy, hasten ye unto Him.  This is the changeless Faith of God, eternal in the past, eternal in the future</a:t>
            </a:r>
            <a:r>
              <a:rPr lang="en-US" sz="2400" dirty="0"/>
              <a:t>.”  </a:t>
            </a:r>
          </a:p>
          <a:p>
            <a:endParaRPr lang="en-US" sz="2400" dirty="0" smtClean="0"/>
          </a:p>
          <a:p>
            <a:r>
              <a:rPr lang="en-US" sz="2400" dirty="0" smtClean="0"/>
              <a:t>(</a:t>
            </a:r>
            <a:r>
              <a:rPr lang="en-US" sz="2400" i="1" dirty="0" err="1"/>
              <a:t>Kitáb-i-Aqdas</a:t>
            </a:r>
            <a:r>
              <a:rPr lang="en-US" sz="2400" i="1" dirty="0"/>
              <a:t> </a:t>
            </a:r>
            <a:r>
              <a:rPr lang="en-US" sz="2400" dirty="0"/>
              <a:t>#182) </a:t>
            </a:r>
          </a:p>
        </p:txBody>
      </p:sp>
      <p:sp>
        <p:nvSpPr>
          <p:cNvPr id="4" name="TextBox 3"/>
          <p:cNvSpPr txBox="1"/>
          <p:nvPr/>
        </p:nvSpPr>
        <p:spPr>
          <a:xfrm>
            <a:off x="948847" y="4066242"/>
            <a:ext cx="2303126" cy="646331"/>
          </a:xfrm>
          <a:prstGeom prst="rect">
            <a:avLst/>
          </a:prstGeom>
          <a:noFill/>
        </p:spPr>
        <p:txBody>
          <a:bodyPr wrap="square" rtlCol="0">
            <a:spAutoFit/>
          </a:bodyPr>
          <a:lstStyle/>
          <a:p>
            <a:r>
              <a:rPr lang="en-US" sz="2000" dirty="0"/>
              <a:t>Bahá’u’lláh</a:t>
            </a:r>
          </a:p>
          <a:p>
            <a:r>
              <a:rPr lang="en-US" sz="1600" dirty="0">
                <a:latin typeface="Bookman Old Style" panose="02050604050505020204" pitchFamily="18" charset="0"/>
              </a:rPr>
              <a:t>(1817-1892)</a:t>
            </a:r>
          </a:p>
        </p:txBody>
      </p:sp>
      <p:pic>
        <p:nvPicPr>
          <p:cNvPr id="1026" name="Picture 2" descr="http://www.bahaullah.org/bahaullah.jpg?0441329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48847" y="1043810"/>
            <a:ext cx="2400300" cy="2857500"/>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7958799"/>
      </p:ext>
    </p:extLst>
  </p:cSld>
  <p:clrMapOvr>
    <a:masterClrMapping/>
  </p:clrMapOvr>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ichef.bbci.co.uk/wwfeatures/wm/live/1280_720/images/live/p0/2g/lt/p02glt9c.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29935" y="731541"/>
            <a:ext cx="9917815" cy="5578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8534331"/>
      </p:ext>
    </p:extLst>
  </p:cSld>
  <p:clrMapOvr>
    <a:masterClrMapping/>
  </p:clrMapOvr>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60683" y="759005"/>
            <a:ext cx="6372667" cy="4401205"/>
          </a:xfrm>
          <a:prstGeom prst="rect">
            <a:avLst/>
          </a:prstGeom>
        </p:spPr>
        <p:txBody>
          <a:bodyPr wrap="square">
            <a:spAutoFit/>
          </a:bodyPr>
          <a:lstStyle/>
          <a:p>
            <a:r>
              <a:rPr lang="en-US" sz="2400" dirty="0"/>
              <a:t>“</a:t>
            </a:r>
            <a:r>
              <a:rPr lang="en-US" sz="2800" dirty="0"/>
              <a:t>Know thou that in every age and cycle, all laws and ordinances have been changed according to the requirements of the times, except the law of love which, like a fountain, ever flows, and whose course never suffers change.”  </a:t>
            </a:r>
          </a:p>
          <a:p>
            <a:endParaRPr lang="en-US" sz="2800" dirty="0"/>
          </a:p>
          <a:p>
            <a:r>
              <a:rPr lang="en-US" sz="2800" dirty="0" smtClean="0"/>
              <a:t>(</a:t>
            </a:r>
            <a:r>
              <a:rPr lang="en-US" sz="2800" i="1" dirty="0" smtClean="0"/>
              <a:t>The </a:t>
            </a:r>
            <a:r>
              <a:rPr lang="en-US" sz="2800" i="1" dirty="0"/>
              <a:t>Dawn</a:t>
            </a:r>
            <a:r>
              <a:rPr lang="en-US" sz="2800" dirty="0"/>
              <a:t>, v5#12 p.1, translated by Shoghi Effendi</a:t>
            </a:r>
            <a:r>
              <a:rPr lang="en-US" sz="2800" dirty="0" smtClean="0"/>
              <a:t>)</a:t>
            </a:r>
            <a:endParaRPr lang="en-US" sz="2400" dirty="0"/>
          </a:p>
        </p:txBody>
      </p:sp>
      <p:sp>
        <p:nvSpPr>
          <p:cNvPr id="4" name="TextBox 3"/>
          <p:cNvSpPr txBox="1"/>
          <p:nvPr/>
        </p:nvSpPr>
        <p:spPr>
          <a:xfrm>
            <a:off x="963839" y="3781436"/>
            <a:ext cx="2303126" cy="646331"/>
          </a:xfrm>
          <a:prstGeom prst="rect">
            <a:avLst/>
          </a:prstGeom>
          <a:noFill/>
        </p:spPr>
        <p:txBody>
          <a:bodyPr wrap="square" rtlCol="0">
            <a:spAutoFit/>
          </a:bodyPr>
          <a:lstStyle/>
          <a:p>
            <a:r>
              <a:rPr lang="en-US" sz="2000" dirty="0"/>
              <a:t>Bahá’u’lláh</a:t>
            </a:r>
          </a:p>
          <a:p>
            <a:r>
              <a:rPr lang="en-US" sz="1600" dirty="0">
                <a:latin typeface="Bookman Old Style" panose="02050604050505020204" pitchFamily="18" charset="0"/>
              </a:rPr>
              <a:t>(1817-1892)</a:t>
            </a:r>
          </a:p>
        </p:txBody>
      </p:sp>
      <p:pic>
        <p:nvPicPr>
          <p:cNvPr id="1026" name="Picture 2" descr="http://www.bahaullah.org/bahaullah.jpg?0441329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63839" y="759004"/>
            <a:ext cx="2400300" cy="2857500"/>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8294472"/>
      </p:ext>
    </p:extLst>
  </p:cSld>
  <p:clrMapOvr>
    <a:masterClrMapping/>
  </p:clrMapOvr>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75184" y="808380"/>
            <a:ext cx="7363968" cy="4955203"/>
          </a:xfrm>
          <a:prstGeom prst="rect">
            <a:avLst/>
          </a:prstGeom>
        </p:spPr>
        <p:txBody>
          <a:bodyPr wrap="square">
            <a:spAutoFit/>
          </a:bodyPr>
          <a:lstStyle/>
          <a:p>
            <a:pPr lvl="0"/>
            <a:r>
              <a:rPr lang="en-US" sz="3600" dirty="0" smtClean="0">
                <a:latin typeface="Bookman Old Style" panose="02050604050505020204" pitchFamily="18" charset="0"/>
              </a:rPr>
              <a:t>“</a:t>
            </a:r>
            <a:r>
              <a:rPr lang="en-US" sz="2800" dirty="0"/>
              <a:t>Love is the vital bond inherent, in accordance with the divine creation, in the realities of things. </a:t>
            </a:r>
            <a:r>
              <a:rPr lang="en-US" sz="2800" dirty="0" smtClean="0"/>
              <a:t> Love </a:t>
            </a:r>
            <a:r>
              <a:rPr lang="en-US" sz="2800" dirty="0"/>
              <a:t>is the unique power that </a:t>
            </a:r>
            <a:r>
              <a:rPr lang="en-US" sz="2800" dirty="0" err="1"/>
              <a:t>bindeth</a:t>
            </a:r>
            <a:r>
              <a:rPr lang="en-US" sz="2800" dirty="0"/>
              <a:t> together the diverse elements of this material world, the supreme magnetic force that </a:t>
            </a:r>
            <a:r>
              <a:rPr lang="en-US" sz="2800" dirty="0" err="1"/>
              <a:t>directeth</a:t>
            </a:r>
            <a:r>
              <a:rPr lang="en-US" sz="2800" dirty="0"/>
              <a:t> the movements of the spheres in the celestial realms</a:t>
            </a:r>
            <a:r>
              <a:rPr lang="en-US" sz="2800" dirty="0" smtClean="0"/>
              <a:t>.” </a:t>
            </a:r>
          </a:p>
          <a:p>
            <a:pPr lvl="0"/>
            <a:endParaRPr lang="en-US" sz="2800" dirty="0"/>
          </a:p>
          <a:p>
            <a:pPr lvl="0"/>
            <a:r>
              <a:rPr lang="en-US" sz="2800" dirty="0"/>
              <a:t>(</a:t>
            </a:r>
            <a:r>
              <a:rPr lang="en-US" sz="2800" i="1" dirty="0"/>
              <a:t>Selections from the Writings of </a:t>
            </a:r>
            <a:r>
              <a:rPr lang="en-US" sz="2800" i="1" dirty="0" err="1"/>
              <a:t>Abdu’l</a:t>
            </a:r>
            <a:r>
              <a:rPr lang="en-US" sz="2800" i="1" dirty="0"/>
              <a:t>-Baha</a:t>
            </a:r>
            <a:r>
              <a:rPr lang="en-US" sz="2800" dirty="0"/>
              <a:t> #12</a:t>
            </a:r>
            <a:r>
              <a:rPr lang="en-US" sz="2800" dirty="0" smtClean="0"/>
              <a:t>)</a:t>
            </a:r>
            <a:endParaRPr lang="en-US" sz="2800" dirty="0"/>
          </a:p>
        </p:txBody>
      </p:sp>
      <p:sp>
        <p:nvSpPr>
          <p:cNvPr id="4" name="TextBox 3"/>
          <p:cNvSpPr txBox="1"/>
          <p:nvPr/>
        </p:nvSpPr>
        <p:spPr>
          <a:xfrm>
            <a:off x="801751" y="5204460"/>
            <a:ext cx="3070834" cy="830997"/>
          </a:xfrm>
          <a:prstGeom prst="rect">
            <a:avLst/>
          </a:prstGeom>
          <a:noFill/>
        </p:spPr>
        <p:txBody>
          <a:bodyPr wrap="square" rtlCol="0">
            <a:spAutoFit/>
          </a:bodyPr>
          <a:lstStyle/>
          <a:p>
            <a:r>
              <a:rPr lang="en-US" sz="2400" dirty="0" smtClean="0"/>
              <a:t>'</a:t>
            </a:r>
            <a:r>
              <a:rPr lang="en-US" sz="2400" dirty="0" err="1" smtClean="0"/>
              <a:t>Abdu'l-Bahá</a:t>
            </a:r>
            <a:endParaRPr lang="en-US" sz="2400" dirty="0" smtClean="0"/>
          </a:p>
          <a:p>
            <a:r>
              <a:rPr lang="en-US" sz="2400" dirty="0" smtClean="0">
                <a:latin typeface="Bookman Old Style" panose="02050604050505020204" pitchFamily="18" charset="0"/>
              </a:rPr>
              <a:t>(1844-1921)</a:t>
            </a:r>
          </a:p>
        </p:txBody>
      </p:sp>
      <p:pic>
        <p:nvPicPr>
          <p:cNvPr id="1028" name="Picture 4" descr="http://www.bahaibahai.com/eng/images/articles/kissing_hands_feet/Abdul_Baha.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75360" y="808380"/>
            <a:ext cx="3197225" cy="4240351"/>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2079929"/>
      </p:ext>
    </p:extLst>
  </p:cSld>
  <p:clrMapOvr>
    <a:masterClrMapping/>
  </p:clrMapOvr>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70346" y="983850"/>
            <a:ext cx="6567541" cy="5201424"/>
          </a:xfrm>
          <a:prstGeom prst="rect">
            <a:avLst/>
          </a:prstGeom>
        </p:spPr>
        <p:txBody>
          <a:bodyPr wrap="square">
            <a:spAutoFit/>
          </a:bodyPr>
          <a:lstStyle/>
          <a:p>
            <a:pPr>
              <a:buNone/>
            </a:pPr>
            <a:r>
              <a:rPr lang="en-US" sz="2800" dirty="0" smtClean="0"/>
              <a:t>“</a:t>
            </a:r>
            <a:r>
              <a:rPr lang="en-US" sz="2800" dirty="0"/>
              <a:t>The utterance of God is a lamp, whose light is these words: Ye are the fruits of one tree, and the leaves of one branch. Deal ye one with another with the utmost love and harmony, with friendliness and fellowship. He Who is the Day Star of Truth </a:t>
            </a:r>
            <a:r>
              <a:rPr lang="en-US" sz="2800" dirty="0" err="1"/>
              <a:t>beareth</a:t>
            </a:r>
            <a:r>
              <a:rPr lang="en-US" sz="2800" dirty="0"/>
              <a:t> Me witness! So powerful is the light of unity that it can illuminate the whole earth</a:t>
            </a:r>
            <a:r>
              <a:rPr lang="en-US" sz="2800" dirty="0" smtClean="0"/>
              <a:t>.”  </a:t>
            </a:r>
            <a:endParaRPr lang="en-US" sz="2800" dirty="0"/>
          </a:p>
          <a:p>
            <a:pPr>
              <a:buNone/>
            </a:pPr>
            <a:endParaRPr lang="en-US" sz="2400" i="1" dirty="0" smtClean="0"/>
          </a:p>
          <a:p>
            <a:pPr>
              <a:buNone/>
            </a:pPr>
            <a:r>
              <a:rPr lang="en-US" sz="2400" i="1" dirty="0" smtClean="0"/>
              <a:t>(Gleanings</a:t>
            </a:r>
            <a:r>
              <a:rPr lang="en-US" sz="2400" dirty="0" smtClean="0"/>
              <a:t> #132)</a:t>
            </a:r>
            <a:r>
              <a:rPr lang="en-US" sz="2800" dirty="0" smtClean="0"/>
              <a:t>  </a:t>
            </a:r>
            <a:endParaRPr lang="en-US" sz="2800" dirty="0"/>
          </a:p>
        </p:txBody>
      </p:sp>
      <p:sp>
        <p:nvSpPr>
          <p:cNvPr id="4" name="TextBox 3"/>
          <p:cNvSpPr txBox="1"/>
          <p:nvPr/>
        </p:nvSpPr>
        <p:spPr>
          <a:xfrm>
            <a:off x="1398552" y="4156184"/>
            <a:ext cx="2303126" cy="600164"/>
          </a:xfrm>
          <a:prstGeom prst="rect">
            <a:avLst/>
          </a:prstGeom>
          <a:noFill/>
        </p:spPr>
        <p:txBody>
          <a:bodyPr wrap="square" rtlCol="0">
            <a:spAutoFit/>
          </a:bodyPr>
          <a:lstStyle/>
          <a:p>
            <a:r>
              <a:rPr lang="en-US" dirty="0"/>
              <a:t>Bahá’u’lláh</a:t>
            </a:r>
          </a:p>
          <a:p>
            <a:r>
              <a:rPr lang="en-US" sz="1500" dirty="0">
                <a:latin typeface="Bookman Old Style" panose="02050604050505020204" pitchFamily="18" charset="0"/>
              </a:rPr>
              <a:t>(1817-1892)</a:t>
            </a:r>
          </a:p>
        </p:txBody>
      </p:sp>
      <p:pic>
        <p:nvPicPr>
          <p:cNvPr id="1026" name="Picture 2" descr="http://www.bahaullah.org/bahaullah.jpg?0441329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98552" y="1133752"/>
            <a:ext cx="2400300" cy="2857500"/>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211430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81324" y="833811"/>
            <a:ext cx="7363968" cy="4832092"/>
          </a:xfrm>
          <a:prstGeom prst="rect">
            <a:avLst/>
          </a:prstGeom>
        </p:spPr>
        <p:txBody>
          <a:bodyPr wrap="square">
            <a:spAutoFit/>
          </a:bodyPr>
          <a:lstStyle/>
          <a:p>
            <a:r>
              <a:rPr lang="en-US" sz="2800" dirty="0" smtClean="0"/>
              <a:t>“</a:t>
            </a:r>
            <a:r>
              <a:rPr lang="en-US" sz="2800" dirty="0"/>
              <a:t>All we can reasonably venture to attempt is to strive to obtain a glimpse of the first streaks of the promised Dawn that must, in the fullness of time, chase away the gloom that has encircled humanity.</a:t>
            </a:r>
            <a:r>
              <a:rPr lang="en-US" sz="2800" dirty="0" smtClean="0"/>
              <a:t>” </a:t>
            </a:r>
            <a:r>
              <a:rPr lang="en-US" sz="2800" dirty="0"/>
              <a:t> </a:t>
            </a:r>
            <a:r>
              <a:rPr lang="en-US" sz="2800" dirty="0" smtClean="0"/>
              <a:t> </a:t>
            </a:r>
          </a:p>
          <a:p>
            <a:endParaRPr lang="en-US" sz="2800" dirty="0" smtClean="0"/>
          </a:p>
          <a:p>
            <a:r>
              <a:rPr lang="en-US" sz="2800" dirty="0" smtClean="0"/>
              <a:t>(The World Order of Baha’u’llah, p. 35) </a:t>
            </a:r>
          </a:p>
          <a:p>
            <a:endParaRPr lang="en-US" sz="2800" dirty="0"/>
          </a:p>
          <a:p>
            <a:endParaRPr lang="en-US" sz="2800" dirty="0"/>
          </a:p>
          <a:p>
            <a:endParaRPr lang="en-US" sz="2800" dirty="0">
              <a:solidFill>
                <a:schemeClr val="bg1"/>
              </a:solidFill>
            </a:endParaRPr>
          </a:p>
        </p:txBody>
      </p:sp>
      <p:sp>
        <p:nvSpPr>
          <p:cNvPr id="4" name="TextBox 3"/>
          <p:cNvSpPr txBox="1"/>
          <p:nvPr/>
        </p:nvSpPr>
        <p:spPr>
          <a:xfrm>
            <a:off x="486435" y="5062566"/>
            <a:ext cx="3070834" cy="769441"/>
          </a:xfrm>
          <a:prstGeom prst="rect">
            <a:avLst/>
          </a:prstGeom>
          <a:noFill/>
        </p:spPr>
        <p:txBody>
          <a:bodyPr wrap="square" rtlCol="0">
            <a:spAutoFit/>
          </a:bodyPr>
          <a:lstStyle/>
          <a:p>
            <a:r>
              <a:rPr lang="en-US" sz="2400" dirty="0" err="1" smtClean="0"/>
              <a:t>Shoghi</a:t>
            </a:r>
            <a:r>
              <a:rPr lang="en-US" sz="2400" dirty="0" smtClean="0"/>
              <a:t> Effendi</a:t>
            </a:r>
          </a:p>
          <a:p>
            <a:r>
              <a:rPr lang="en-US" sz="2000" dirty="0" smtClean="0">
                <a:latin typeface="Bookman Old Style" panose="02050604050505020204" pitchFamily="18" charset="0"/>
              </a:rPr>
              <a:t>(1897-1957)</a:t>
            </a:r>
          </a:p>
        </p:txBody>
      </p:sp>
      <p:pic>
        <p:nvPicPr>
          <p:cNvPr id="4100" name="Picture 4" descr="https://processbahai.wordpress.com/files/2009/07/shoghi-effendi.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66813" y="912641"/>
            <a:ext cx="3362325" cy="4057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2227820"/>
      </p:ext>
    </p:extLst>
  </p:cSld>
  <p:clrMapOvr>
    <a:masterClrMapping/>
  </p:clrMapOvr>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Image result for sun"/>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648607" y="186504"/>
            <a:ext cx="6493312" cy="6493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0597923"/>
      </p:ext>
    </p:extLst>
  </p:cSld>
  <p:clrMapOvr>
    <a:masterClrMapping/>
  </p:clrMapOvr>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10000" y="1058907"/>
            <a:ext cx="7241172" cy="4031873"/>
          </a:xfrm>
          <a:prstGeom prst="rect">
            <a:avLst/>
          </a:prstGeom>
        </p:spPr>
        <p:txBody>
          <a:bodyPr wrap="square">
            <a:spAutoFit/>
          </a:bodyPr>
          <a:lstStyle/>
          <a:p>
            <a:r>
              <a:rPr lang="en-US" sz="3200" dirty="0"/>
              <a:t>“Bahá’u’lláh has not brought into existence a new religion to stand beside the present multiplicity of sectarian organizations. Rather has He recast the whole conception of religion as the principal force impelling the development of consciousness.” </a:t>
            </a:r>
          </a:p>
          <a:p>
            <a:r>
              <a:rPr lang="en-US" sz="3200" dirty="0"/>
              <a:t>(</a:t>
            </a:r>
            <a:r>
              <a:rPr lang="en-US" sz="3200" i="1" dirty="0"/>
              <a:t>One Common Faith</a:t>
            </a:r>
            <a:r>
              <a:rPr lang="en-US" sz="3200" dirty="0"/>
              <a:t>, p. 23)</a:t>
            </a:r>
          </a:p>
        </p:txBody>
      </p:sp>
      <p:sp>
        <p:nvSpPr>
          <p:cNvPr id="4" name="TextBox 3"/>
          <p:cNvSpPr txBox="1"/>
          <p:nvPr/>
        </p:nvSpPr>
        <p:spPr>
          <a:xfrm>
            <a:off x="1305302" y="4238092"/>
            <a:ext cx="2303126" cy="877163"/>
          </a:xfrm>
          <a:prstGeom prst="rect">
            <a:avLst/>
          </a:prstGeom>
          <a:noFill/>
        </p:spPr>
        <p:txBody>
          <a:bodyPr wrap="square" rtlCol="0">
            <a:spAutoFit/>
          </a:bodyPr>
          <a:lstStyle/>
          <a:p>
            <a:r>
              <a:rPr lang="en-US" dirty="0"/>
              <a:t>The Universal House of Justice  </a:t>
            </a:r>
            <a:r>
              <a:rPr lang="en-US" sz="1500" dirty="0">
                <a:latin typeface="Bookman Old Style" panose="02050604050505020204" pitchFamily="18" charset="0"/>
              </a:rPr>
              <a:t>(2005)</a:t>
            </a:r>
          </a:p>
        </p:txBody>
      </p:sp>
      <p:pic>
        <p:nvPicPr>
          <p:cNvPr id="4098" name="Picture 2" descr="http://covenantstudy.org/images/seat-3.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305303" y="1058907"/>
            <a:ext cx="2318567" cy="3083565"/>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155327"/>
      </p:ext>
    </p:extLst>
  </p:cSld>
  <p:clrMapOvr>
    <a:masterClrMapping/>
  </p:clrMapOvr>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68435" y="5744784"/>
            <a:ext cx="3070834" cy="707886"/>
          </a:xfrm>
          <a:prstGeom prst="rect">
            <a:avLst/>
          </a:prstGeom>
          <a:noFill/>
        </p:spPr>
        <p:txBody>
          <a:bodyPr wrap="square" rtlCol="0">
            <a:spAutoFit/>
          </a:bodyPr>
          <a:lstStyle/>
          <a:p>
            <a:r>
              <a:rPr lang="en-US" sz="2000" dirty="0" smtClean="0"/>
              <a:t>Raymond Friday Locke</a:t>
            </a:r>
            <a:endParaRPr lang="en-US" sz="2000" dirty="0" smtClean="0">
              <a:latin typeface="Bookman Old Style" panose="02050604050505020204" pitchFamily="18" charset="0"/>
            </a:endParaRPr>
          </a:p>
          <a:p>
            <a:r>
              <a:rPr lang="en-US" sz="2000" dirty="0" smtClean="0">
                <a:latin typeface="Bookman Old Style" panose="02050604050505020204" pitchFamily="18" charset="0"/>
              </a:rPr>
              <a:t>(1936-2002)</a:t>
            </a:r>
          </a:p>
        </p:txBody>
      </p:sp>
      <p:sp>
        <p:nvSpPr>
          <p:cNvPr id="6" name="TextBox 5"/>
          <p:cNvSpPr txBox="1"/>
          <p:nvPr/>
        </p:nvSpPr>
        <p:spPr>
          <a:xfrm>
            <a:off x="4275955" y="499866"/>
            <a:ext cx="7264881" cy="5570756"/>
          </a:xfrm>
          <a:prstGeom prst="rect">
            <a:avLst/>
          </a:prstGeom>
          <a:noFill/>
        </p:spPr>
        <p:txBody>
          <a:bodyPr wrap="square" rtlCol="0">
            <a:spAutoFit/>
          </a:bodyPr>
          <a:lstStyle/>
          <a:p>
            <a:r>
              <a:rPr lang="en-US" sz="4800" dirty="0" smtClean="0">
                <a:latin typeface="Bookman Old Style" panose="02050604050505020204" pitchFamily="18" charset="0"/>
              </a:rPr>
              <a:t>“</a:t>
            </a:r>
            <a:r>
              <a:rPr lang="en-US" sz="2800" dirty="0"/>
              <a:t>The Navajos have no… word or phrase in their language which could possibly be translated as </a:t>
            </a:r>
            <a:r>
              <a:rPr lang="en-US" sz="2800" dirty="0" smtClean="0"/>
              <a:t>‘religion.’ </a:t>
            </a:r>
            <a:r>
              <a:rPr lang="en-US" sz="2800" dirty="0"/>
              <a:t>Religion is not a separate entity to be believed in or subscribed to, it is ever </a:t>
            </a:r>
            <a:r>
              <a:rPr lang="en-US" sz="2800" dirty="0" smtClean="0"/>
              <a:t>present…. Religious </a:t>
            </a:r>
            <a:r>
              <a:rPr lang="en-US" sz="2800" dirty="0"/>
              <a:t>rites and practices are an essential element of Navajo culture, pervading it to such an extent that, paradoxical as it may seem, it was several decades before white Americans living among the Navajo realized they possessed any form of worship at all</a:t>
            </a:r>
            <a:r>
              <a:rPr lang="en-US" sz="2800" dirty="0" smtClean="0"/>
              <a:t>.” </a:t>
            </a:r>
          </a:p>
          <a:p>
            <a:r>
              <a:rPr lang="en-US" sz="2800" dirty="0" smtClean="0"/>
              <a:t>(</a:t>
            </a:r>
            <a:r>
              <a:rPr lang="en-US" sz="2800" i="1" dirty="0" smtClean="0"/>
              <a:t>The </a:t>
            </a:r>
            <a:r>
              <a:rPr lang="en-US" sz="2800" i="1" dirty="0"/>
              <a:t>Book of the Navajo</a:t>
            </a:r>
            <a:r>
              <a:rPr lang="en-US" sz="2800" dirty="0"/>
              <a:t>, p. </a:t>
            </a:r>
            <a:r>
              <a:rPr lang="en-US" sz="2800" dirty="0" smtClean="0"/>
              <a:t>45</a:t>
            </a:r>
            <a:r>
              <a:rPr lang="en-US" sz="2800" dirty="0"/>
              <a:t>)</a:t>
            </a:r>
            <a:r>
              <a:rPr lang="en-US" sz="2800" dirty="0" smtClean="0"/>
              <a:t>   </a:t>
            </a:r>
            <a:endParaRPr lang="en-US" sz="2800" dirty="0">
              <a:latin typeface="Bookman Old Style" panose="02050604050505020204" pitchFamily="18" charset="0"/>
            </a:endParaRPr>
          </a:p>
        </p:txBody>
      </p:sp>
      <p:pic>
        <p:nvPicPr>
          <p:cNvPr id="2050" name="Picture 2" descr="https://images-na.ssl-images-amazon.com/images/I/61X0mVUKC-L._SX303_BO1,204,203,200_.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75103" y="994898"/>
            <a:ext cx="2905125" cy="4752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0234641"/>
      </p:ext>
    </p:extLst>
  </p:cSld>
  <p:clrMapOvr>
    <a:masterClrMapping/>
  </p:clrMapOvr>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75184" y="808380"/>
            <a:ext cx="7363968" cy="5816977"/>
          </a:xfrm>
          <a:prstGeom prst="rect">
            <a:avLst/>
          </a:prstGeom>
        </p:spPr>
        <p:txBody>
          <a:bodyPr wrap="square">
            <a:spAutoFit/>
          </a:bodyPr>
          <a:lstStyle/>
          <a:p>
            <a:pPr lvl="0"/>
            <a:r>
              <a:rPr lang="en-US" sz="3600" dirty="0" smtClean="0">
                <a:latin typeface="Bookman Old Style" panose="02050604050505020204" pitchFamily="18" charset="0"/>
              </a:rPr>
              <a:t>“</a:t>
            </a:r>
            <a:r>
              <a:rPr lang="en-US" sz="2800" dirty="0"/>
              <a:t>The </a:t>
            </a:r>
            <a:r>
              <a:rPr lang="en-US" sz="2800" dirty="0" err="1"/>
              <a:t>Bahá’í</a:t>
            </a:r>
            <a:r>
              <a:rPr lang="en-US" sz="2800" dirty="0"/>
              <a:t> message is a call to religious unity and not an invitation to a new religion, not a new path to immortality, God forbid!  It is the ancient path cleared of the debris of imaginations and superstitions of men, of the debris of strife and misunderstanding and is again made a clear path to the sincere seeker, that he may enter therein in assurance, and find that the Word of God is one Word, though the Speakers were many</a:t>
            </a:r>
            <a:r>
              <a:rPr lang="en-US" sz="2800" dirty="0" smtClean="0"/>
              <a:t>.” </a:t>
            </a:r>
            <a:r>
              <a:rPr lang="en-US" sz="2800" dirty="0"/>
              <a:t> </a:t>
            </a:r>
            <a:endParaRPr lang="en-US" sz="2800" dirty="0" smtClean="0"/>
          </a:p>
          <a:p>
            <a:pPr lvl="0"/>
            <a:r>
              <a:rPr lang="en-US" sz="2800" dirty="0" smtClean="0"/>
              <a:t>(</a:t>
            </a:r>
            <a:r>
              <a:rPr lang="en-US" sz="2800" i="1" dirty="0" smtClean="0"/>
              <a:t>Star </a:t>
            </a:r>
            <a:r>
              <a:rPr lang="en-US" sz="2800" i="1" dirty="0"/>
              <a:t>of the West</a:t>
            </a:r>
            <a:r>
              <a:rPr lang="en-US" sz="2800" dirty="0"/>
              <a:t>, v15#02 p.028</a:t>
            </a:r>
            <a:r>
              <a:rPr lang="en-US" sz="2800" dirty="0" smtClean="0"/>
              <a:t>)</a:t>
            </a:r>
            <a:endParaRPr lang="en-US" sz="2800" dirty="0"/>
          </a:p>
        </p:txBody>
      </p:sp>
      <p:sp>
        <p:nvSpPr>
          <p:cNvPr id="4" name="TextBox 3"/>
          <p:cNvSpPr txBox="1"/>
          <p:nvPr/>
        </p:nvSpPr>
        <p:spPr>
          <a:xfrm>
            <a:off x="801751" y="5204460"/>
            <a:ext cx="3070834" cy="830997"/>
          </a:xfrm>
          <a:prstGeom prst="rect">
            <a:avLst/>
          </a:prstGeom>
          <a:noFill/>
        </p:spPr>
        <p:txBody>
          <a:bodyPr wrap="square" rtlCol="0">
            <a:spAutoFit/>
          </a:bodyPr>
          <a:lstStyle/>
          <a:p>
            <a:r>
              <a:rPr lang="en-US" sz="2400" dirty="0" smtClean="0"/>
              <a:t>'</a:t>
            </a:r>
            <a:r>
              <a:rPr lang="en-US" sz="2400" dirty="0" err="1" smtClean="0"/>
              <a:t>Abdu'l-Bahá</a:t>
            </a:r>
            <a:endParaRPr lang="en-US" sz="2400" dirty="0" smtClean="0"/>
          </a:p>
          <a:p>
            <a:r>
              <a:rPr lang="en-US" sz="2400" dirty="0" smtClean="0">
                <a:latin typeface="Bookman Old Style" panose="02050604050505020204" pitchFamily="18" charset="0"/>
              </a:rPr>
              <a:t>(1844-1921)</a:t>
            </a:r>
          </a:p>
        </p:txBody>
      </p:sp>
      <p:pic>
        <p:nvPicPr>
          <p:cNvPr id="1028" name="Picture 4" descr="http://www.bahaibahai.com/eng/images/articles/kissing_hands_feet/Abdul_Baha.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75360" y="808380"/>
            <a:ext cx="3197225" cy="4240351"/>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9900389"/>
      </p:ext>
    </p:extLst>
  </p:cSld>
  <p:clrMapOvr>
    <a:masterClrMapping/>
  </p:clrMapOvr>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24824" y="721447"/>
            <a:ext cx="7472436" cy="6001643"/>
          </a:xfrm>
          <a:prstGeom prst="rect">
            <a:avLst/>
          </a:prstGeom>
        </p:spPr>
        <p:txBody>
          <a:bodyPr wrap="square">
            <a:spAutoFit/>
          </a:bodyPr>
          <a:lstStyle/>
          <a:p>
            <a:r>
              <a:rPr lang="en-US" sz="2400" dirty="0" smtClean="0"/>
              <a:t>“</a:t>
            </a:r>
            <a:r>
              <a:rPr lang="en-US" sz="2400" dirty="0"/>
              <a:t>...refusing to be labeled as a mere philosophy of life, or as an eclectic code of ethical conduct, </a:t>
            </a:r>
            <a:r>
              <a:rPr lang="en-US" sz="2400" i="1" dirty="0"/>
              <a:t>or even as a new religion</a:t>
            </a:r>
            <a:r>
              <a:rPr lang="en-US" sz="2400" dirty="0"/>
              <a:t>, the Faith of Bahá'u'lláh is now visibly succeeding in demonstrating its claim and title to be regarded as a World Religion, destined to attain, in the fullness of time, the status of a world-embracing Commonwealth…  </a:t>
            </a:r>
            <a:r>
              <a:rPr lang="en-US" sz="2400" i="1" dirty="0"/>
              <a:t>Far from wishing to add to the number of the religious systems</a:t>
            </a:r>
            <a:r>
              <a:rPr lang="en-US" sz="2400" dirty="0"/>
              <a:t>, whose conflicting loyalties have for so many generations disturbed the peace of mankind, this Faith is instilling into each of its adherents a new love for, and a genuine appreciation of the unity underlying, the various religions represented within its pale</a:t>
            </a:r>
            <a:r>
              <a:rPr lang="en-US" sz="2400" dirty="0" smtClean="0"/>
              <a:t>.”</a:t>
            </a:r>
          </a:p>
          <a:p>
            <a:endParaRPr lang="en-US" sz="2400" dirty="0" smtClean="0"/>
          </a:p>
          <a:p>
            <a:r>
              <a:rPr lang="en-US" sz="2400" dirty="0" smtClean="0"/>
              <a:t>(</a:t>
            </a:r>
            <a:r>
              <a:rPr lang="en-US" sz="2400" i="1" dirty="0" smtClean="0"/>
              <a:t>The </a:t>
            </a:r>
            <a:r>
              <a:rPr lang="en-US" sz="2400" i="1" dirty="0"/>
              <a:t>World Order of Bahá’u’lláh</a:t>
            </a:r>
            <a:r>
              <a:rPr lang="en-US" sz="2400" dirty="0"/>
              <a:t>, pp. 196-197</a:t>
            </a:r>
            <a:r>
              <a:rPr lang="en-US" sz="2400" dirty="0" smtClean="0"/>
              <a:t>)</a:t>
            </a:r>
          </a:p>
        </p:txBody>
      </p:sp>
      <p:sp>
        <p:nvSpPr>
          <p:cNvPr id="4" name="TextBox 3"/>
          <p:cNvSpPr txBox="1"/>
          <p:nvPr/>
        </p:nvSpPr>
        <p:spPr>
          <a:xfrm>
            <a:off x="801751" y="5204460"/>
            <a:ext cx="3070834" cy="769441"/>
          </a:xfrm>
          <a:prstGeom prst="rect">
            <a:avLst/>
          </a:prstGeom>
          <a:noFill/>
        </p:spPr>
        <p:txBody>
          <a:bodyPr wrap="square" rtlCol="0">
            <a:spAutoFit/>
          </a:bodyPr>
          <a:lstStyle/>
          <a:p>
            <a:r>
              <a:rPr lang="en-US" sz="2400" dirty="0" smtClean="0"/>
              <a:t>Shoghi Effendi</a:t>
            </a:r>
          </a:p>
          <a:p>
            <a:r>
              <a:rPr lang="en-US" sz="2000" dirty="0" smtClean="0">
                <a:latin typeface="Bookman Old Style" panose="02050604050505020204" pitchFamily="18" charset="0"/>
              </a:rPr>
              <a:t>(1897-1957)</a:t>
            </a:r>
          </a:p>
        </p:txBody>
      </p:sp>
      <p:pic>
        <p:nvPicPr>
          <p:cNvPr id="4100" name="Picture 4" descr="https://processbahai.wordpress.com/files/2009/07/shoghi-effendi.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56005" y="912641"/>
            <a:ext cx="3362325" cy="4057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5875346"/>
      </p:ext>
    </p:extLst>
  </p:cSld>
  <p:clrMapOvr>
    <a:masterClrMapping/>
  </p:clrMapOvr>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24824" y="721447"/>
            <a:ext cx="7352514" cy="5262979"/>
          </a:xfrm>
          <a:prstGeom prst="rect">
            <a:avLst/>
          </a:prstGeom>
        </p:spPr>
        <p:txBody>
          <a:bodyPr wrap="square">
            <a:spAutoFit/>
          </a:bodyPr>
          <a:lstStyle/>
          <a:p>
            <a:r>
              <a:rPr lang="en-US" sz="2800" dirty="0" smtClean="0"/>
              <a:t>“</a:t>
            </a:r>
            <a:r>
              <a:rPr lang="en-US" sz="2800" dirty="0"/>
              <a:t>...this Faith is now increasingly demonstrating its right to be recognized, not as one more religious system superimposed on the conflicting creeds which for so many generations have divided mankind and darkened its fortunes, but rather as a restatement of the eternal verities underlying all the religions of the past</a:t>
            </a:r>
            <a:r>
              <a:rPr lang="en-US" sz="2800" dirty="0" smtClean="0"/>
              <a:t>…” </a:t>
            </a:r>
            <a:r>
              <a:rPr lang="en-US" sz="2800" dirty="0"/>
              <a:t> </a:t>
            </a:r>
            <a:endParaRPr lang="en-US" sz="2800" dirty="0" smtClean="0"/>
          </a:p>
          <a:p>
            <a:endParaRPr lang="en-US" sz="2800" dirty="0" smtClean="0"/>
          </a:p>
          <a:p>
            <a:r>
              <a:rPr lang="en-US" sz="2800" dirty="0" smtClean="0"/>
              <a:t>(statement </a:t>
            </a:r>
            <a:r>
              <a:rPr lang="en-US" sz="2800" dirty="0"/>
              <a:t>to the special UN committee on </a:t>
            </a:r>
            <a:r>
              <a:rPr lang="en-US" sz="2800" dirty="0" smtClean="0"/>
              <a:t>Palestine in 1947)</a:t>
            </a:r>
          </a:p>
        </p:txBody>
      </p:sp>
      <p:sp>
        <p:nvSpPr>
          <p:cNvPr id="4" name="TextBox 3"/>
          <p:cNvSpPr txBox="1"/>
          <p:nvPr/>
        </p:nvSpPr>
        <p:spPr>
          <a:xfrm>
            <a:off x="801751" y="5204460"/>
            <a:ext cx="3070834" cy="769441"/>
          </a:xfrm>
          <a:prstGeom prst="rect">
            <a:avLst/>
          </a:prstGeom>
          <a:noFill/>
        </p:spPr>
        <p:txBody>
          <a:bodyPr wrap="square" rtlCol="0">
            <a:spAutoFit/>
          </a:bodyPr>
          <a:lstStyle/>
          <a:p>
            <a:r>
              <a:rPr lang="en-US" sz="2400" dirty="0" smtClean="0"/>
              <a:t>Shoghi Effendi</a:t>
            </a:r>
          </a:p>
          <a:p>
            <a:r>
              <a:rPr lang="en-US" sz="2000" dirty="0" smtClean="0">
                <a:latin typeface="Bookman Old Style" panose="02050604050505020204" pitchFamily="18" charset="0"/>
              </a:rPr>
              <a:t>(1897-1957)</a:t>
            </a:r>
          </a:p>
        </p:txBody>
      </p:sp>
      <p:pic>
        <p:nvPicPr>
          <p:cNvPr id="4100" name="Picture 4" descr="https://processbahai.wordpress.com/files/2009/07/shoghi-effendi.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56005" y="912641"/>
            <a:ext cx="3362325" cy="4057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3333964"/>
      </p:ext>
    </p:extLst>
  </p:cSld>
  <p:clrMapOvr>
    <a:masterClrMapping/>
  </p:clrMapOvr>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s://upload.wikimedia.org/wikipedia/commons/b/b5/Great_Chain_of_Being_2.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678264" y="265090"/>
            <a:ext cx="4341473" cy="63261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0600025"/>
      </p:ext>
    </p:extLst>
  </p:cSld>
  <p:clrMapOvr>
    <a:masterClrMapping/>
  </p:clrMapOvr>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94523" y="1142017"/>
            <a:ext cx="7363968" cy="4524315"/>
          </a:xfrm>
          <a:prstGeom prst="rect">
            <a:avLst/>
          </a:prstGeom>
        </p:spPr>
        <p:txBody>
          <a:bodyPr wrap="square">
            <a:spAutoFit/>
          </a:bodyPr>
          <a:lstStyle/>
          <a:p>
            <a:r>
              <a:rPr lang="en-US" sz="3200" dirty="0" smtClean="0"/>
              <a:t>“…all </a:t>
            </a:r>
            <a:r>
              <a:rPr lang="en-US" sz="3200" dirty="0"/>
              <a:t>beings are linked together like </a:t>
            </a:r>
            <a:r>
              <a:rPr lang="en-US" sz="3200" dirty="0" smtClean="0"/>
              <a:t>a chain</a:t>
            </a:r>
            <a:r>
              <a:rPr lang="en-US" sz="3200" b="1" dirty="0"/>
              <a:t>;</a:t>
            </a:r>
            <a:r>
              <a:rPr lang="en-US" sz="3200" dirty="0"/>
              <a:t> and mutual aid, assistance, and interaction are among their intrinsic properties and are the cause of their formation, development, and growth</a:t>
            </a:r>
            <a:r>
              <a:rPr lang="en-US" sz="3200" dirty="0" smtClean="0"/>
              <a:t>.”</a:t>
            </a:r>
          </a:p>
          <a:p>
            <a:r>
              <a:rPr lang="en-US" sz="3200" dirty="0" smtClean="0"/>
              <a:t>  </a:t>
            </a:r>
          </a:p>
          <a:p>
            <a:r>
              <a:rPr lang="en-US" sz="3200" dirty="0" smtClean="0"/>
              <a:t>(</a:t>
            </a:r>
            <a:r>
              <a:rPr lang="en-US" sz="3200" i="1" dirty="0" smtClean="0"/>
              <a:t>Some Answered Questions</a:t>
            </a:r>
            <a:r>
              <a:rPr lang="en-US" sz="3200" dirty="0" smtClean="0"/>
              <a:t> #46.6)</a:t>
            </a:r>
            <a:endParaRPr lang="en-US" sz="3200" dirty="0"/>
          </a:p>
          <a:p>
            <a:endParaRPr lang="en-US" sz="3200" dirty="0">
              <a:solidFill>
                <a:schemeClr val="bg1"/>
              </a:solidFill>
            </a:endParaRPr>
          </a:p>
        </p:txBody>
      </p:sp>
      <p:sp>
        <p:nvSpPr>
          <p:cNvPr id="4" name="TextBox 3"/>
          <p:cNvSpPr txBox="1"/>
          <p:nvPr/>
        </p:nvSpPr>
        <p:spPr>
          <a:xfrm>
            <a:off x="801751" y="5476312"/>
            <a:ext cx="3070834" cy="769441"/>
          </a:xfrm>
          <a:prstGeom prst="rect">
            <a:avLst/>
          </a:prstGeom>
          <a:noFill/>
        </p:spPr>
        <p:txBody>
          <a:bodyPr wrap="square" rtlCol="0">
            <a:spAutoFit/>
          </a:bodyPr>
          <a:lstStyle/>
          <a:p>
            <a:r>
              <a:rPr lang="en-US" sz="2400" dirty="0" smtClean="0"/>
              <a:t>'Abdu'l-Bahá</a:t>
            </a:r>
          </a:p>
          <a:p>
            <a:r>
              <a:rPr lang="en-US" sz="2000" dirty="0" smtClean="0">
                <a:latin typeface="Bookman Old Style" panose="02050604050505020204" pitchFamily="18" charset="0"/>
              </a:rPr>
              <a:t>(1844-1921)</a:t>
            </a:r>
          </a:p>
        </p:txBody>
      </p:sp>
      <p:pic>
        <p:nvPicPr>
          <p:cNvPr id="1028" name="Picture 4" descr="http://www.bahaibahai.com/eng/images/articles/kissing_hands_feet/Abdul_Baha.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75360" y="1080232"/>
            <a:ext cx="3197225" cy="4240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6272517"/>
      </p:ext>
    </p:extLst>
  </p:cSld>
  <p:clrMapOvr>
    <a:masterClrMapping/>
  </p:clrMapOvr>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94523" y="1142017"/>
            <a:ext cx="7482318" cy="5016758"/>
          </a:xfrm>
          <a:prstGeom prst="rect">
            <a:avLst/>
          </a:prstGeom>
        </p:spPr>
        <p:txBody>
          <a:bodyPr wrap="square">
            <a:spAutoFit/>
          </a:bodyPr>
          <a:lstStyle/>
          <a:p>
            <a:r>
              <a:rPr lang="en-US" sz="3200" dirty="0" smtClean="0"/>
              <a:t>“The </a:t>
            </a:r>
            <a:r>
              <a:rPr lang="en-US" sz="3200" dirty="0"/>
              <a:t>chain of creation is interwoven in one universal law and divine order.  Everything is interlinked.  A link cannot be broken without affecting that universal order.  Everything that happens is according to the exigencies of this order and is based on consummate wisdom</a:t>
            </a:r>
            <a:r>
              <a:rPr lang="en-US" sz="3200" dirty="0" smtClean="0"/>
              <a:t>.” </a:t>
            </a:r>
          </a:p>
          <a:p>
            <a:r>
              <a:rPr lang="en-US" sz="3200" dirty="0" smtClean="0"/>
              <a:t>(</a:t>
            </a:r>
            <a:r>
              <a:rPr lang="en-US" sz="3200" i="1" dirty="0" err="1"/>
              <a:t>Mahmúd’s</a:t>
            </a:r>
            <a:r>
              <a:rPr lang="en-US" sz="3200" i="1" dirty="0"/>
              <a:t> Diary</a:t>
            </a:r>
            <a:r>
              <a:rPr lang="en-US" sz="3200" dirty="0"/>
              <a:t>, 19 Jun. 1912, </a:t>
            </a:r>
            <a:r>
              <a:rPr lang="en-US" sz="3200" dirty="0" smtClean="0"/>
              <a:t/>
            </a:r>
            <a:br>
              <a:rPr lang="en-US" sz="3200" dirty="0" smtClean="0"/>
            </a:br>
            <a:r>
              <a:rPr lang="en-US" sz="3200" dirty="0" smtClean="0"/>
              <a:t>p</a:t>
            </a:r>
            <a:r>
              <a:rPr lang="en-US" sz="3200" dirty="0"/>
              <a:t>. </a:t>
            </a:r>
            <a:r>
              <a:rPr lang="en-US" sz="3200" dirty="0" smtClean="0"/>
              <a:t>139)</a:t>
            </a:r>
            <a:endParaRPr lang="en-US" sz="3200" dirty="0">
              <a:solidFill>
                <a:schemeClr val="bg1"/>
              </a:solidFill>
            </a:endParaRPr>
          </a:p>
        </p:txBody>
      </p:sp>
      <p:sp>
        <p:nvSpPr>
          <p:cNvPr id="4" name="TextBox 3"/>
          <p:cNvSpPr txBox="1"/>
          <p:nvPr/>
        </p:nvSpPr>
        <p:spPr>
          <a:xfrm>
            <a:off x="801751" y="5476312"/>
            <a:ext cx="3070834" cy="769441"/>
          </a:xfrm>
          <a:prstGeom prst="rect">
            <a:avLst/>
          </a:prstGeom>
          <a:noFill/>
        </p:spPr>
        <p:txBody>
          <a:bodyPr wrap="square" rtlCol="0">
            <a:spAutoFit/>
          </a:bodyPr>
          <a:lstStyle/>
          <a:p>
            <a:r>
              <a:rPr lang="en-US" sz="2400" dirty="0" smtClean="0"/>
              <a:t>'Abdu'l-Bahá</a:t>
            </a:r>
          </a:p>
          <a:p>
            <a:r>
              <a:rPr lang="en-US" sz="2000" dirty="0" smtClean="0">
                <a:latin typeface="Bookman Old Style" panose="02050604050505020204" pitchFamily="18" charset="0"/>
              </a:rPr>
              <a:t>(1844-1921)</a:t>
            </a:r>
          </a:p>
        </p:txBody>
      </p:sp>
      <p:pic>
        <p:nvPicPr>
          <p:cNvPr id="1028" name="Picture 4" descr="http://www.bahaibahai.com/eng/images/articles/kissing_hands_feet/Abdul_Baha.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75360" y="1080232"/>
            <a:ext cx="3197225" cy="4240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0226145"/>
      </p:ext>
    </p:extLst>
  </p:cSld>
  <p:clrMapOvr>
    <a:masterClrMapping/>
  </p:clrMapOvr>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94523" y="1110485"/>
            <a:ext cx="7545380" cy="4031873"/>
          </a:xfrm>
          <a:prstGeom prst="rect">
            <a:avLst/>
          </a:prstGeom>
        </p:spPr>
        <p:txBody>
          <a:bodyPr wrap="square">
            <a:spAutoFit/>
          </a:bodyPr>
          <a:lstStyle/>
          <a:p>
            <a:r>
              <a:rPr lang="en-US" sz="3200" dirty="0" smtClean="0"/>
              <a:t>“</a:t>
            </a:r>
            <a:r>
              <a:rPr lang="en-US" sz="3200" dirty="0"/>
              <a:t>This material world has an outward appearance, as it has also an inner reality. All created things are interlinked in a chain leading to spirituality and ultimately ending in abstract realities</a:t>
            </a:r>
            <a:r>
              <a:rPr lang="en-US" sz="3200" dirty="0" smtClean="0"/>
              <a:t>.”</a:t>
            </a:r>
            <a:r>
              <a:rPr lang="en-US" sz="3200" i="1" dirty="0" smtClean="0"/>
              <a:t> </a:t>
            </a:r>
          </a:p>
          <a:p>
            <a:endParaRPr lang="en-US" sz="3200" i="1" dirty="0"/>
          </a:p>
          <a:p>
            <a:r>
              <a:rPr lang="en-US" sz="3200" i="1" dirty="0" smtClean="0"/>
              <a:t>(</a:t>
            </a:r>
            <a:r>
              <a:rPr lang="en-US" sz="3200" i="1" dirty="0" err="1"/>
              <a:t>Mahmúd’s</a:t>
            </a:r>
            <a:r>
              <a:rPr lang="en-US" sz="3200" i="1" dirty="0"/>
              <a:t> Diary</a:t>
            </a:r>
            <a:r>
              <a:rPr lang="en-US" sz="3200" dirty="0"/>
              <a:t>, 28 Apr. 1912, p. 66</a:t>
            </a:r>
            <a:r>
              <a:rPr lang="en-US" sz="3200" dirty="0" smtClean="0"/>
              <a:t>)</a:t>
            </a:r>
            <a:endParaRPr lang="en-US" sz="3200" dirty="0">
              <a:solidFill>
                <a:schemeClr val="bg1"/>
              </a:solidFill>
            </a:endParaRPr>
          </a:p>
        </p:txBody>
      </p:sp>
      <p:sp>
        <p:nvSpPr>
          <p:cNvPr id="4" name="TextBox 3"/>
          <p:cNvSpPr txBox="1"/>
          <p:nvPr/>
        </p:nvSpPr>
        <p:spPr>
          <a:xfrm>
            <a:off x="801751" y="5476312"/>
            <a:ext cx="3070834" cy="769441"/>
          </a:xfrm>
          <a:prstGeom prst="rect">
            <a:avLst/>
          </a:prstGeom>
          <a:noFill/>
        </p:spPr>
        <p:txBody>
          <a:bodyPr wrap="square" rtlCol="0">
            <a:spAutoFit/>
          </a:bodyPr>
          <a:lstStyle/>
          <a:p>
            <a:r>
              <a:rPr lang="en-US" sz="2400" dirty="0" smtClean="0"/>
              <a:t>'Abdu'l-Bahá</a:t>
            </a:r>
          </a:p>
          <a:p>
            <a:r>
              <a:rPr lang="en-US" sz="2000" dirty="0" smtClean="0">
                <a:latin typeface="Bookman Old Style" panose="02050604050505020204" pitchFamily="18" charset="0"/>
              </a:rPr>
              <a:t>(1844-1921)</a:t>
            </a:r>
          </a:p>
        </p:txBody>
      </p:sp>
      <p:pic>
        <p:nvPicPr>
          <p:cNvPr id="1028" name="Picture 4" descr="http://www.bahaibahai.com/eng/images/articles/kissing_hands_feet/Abdul_Baha.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75360" y="1080232"/>
            <a:ext cx="3197225" cy="4240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943720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Image result for zoom out ico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429717" y="1186473"/>
            <a:ext cx="4876800" cy="4876801"/>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646111" y="452718"/>
            <a:ext cx="9404723" cy="1400530"/>
          </a:xfrm>
          <a:prstGeom prst="rect">
            <a:avLst/>
          </a:prstGeom>
        </p:spPr>
        <p:txBody>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t>Zoom out!</a:t>
            </a:r>
            <a:endParaRPr lang="en-US" dirty="0"/>
          </a:p>
        </p:txBody>
      </p:sp>
    </p:spTree>
    <p:extLst>
      <p:ext uri="{BB962C8B-B14F-4D97-AF65-F5344CB8AC3E}">
        <p14:creationId xmlns:p14="http://schemas.microsoft.com/office/powerpoint/2010/main" val="2578536032"/>
      </p:ext>
    </p:extLst>
  </p:cSld>
  <p:clrMapOvr>
    <a:masterClrMapping/>
  </p:clrMapOvr>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68399" y="716345"/>
            <a:ext cx="7363968" cy="6001643"/>
          </a:xfrm>
          <a:prstGeom prst="rect">
            <a:avLst/>
          </a:prstGeom>
        </p:spPr>
        <p:txBody>
          <a:bodyPr wrap="square">
            <a:spAutoFit/>
          </a:bodyPr>
          <a:lstStyle/>
          <a:p>
            <a:r>
              <a:rPr lang="en-US" sz="2400" dirty="0" smtClean="0"/>
              <a:t>“…</a:t>
            </a:r>
            <a:r>
              <a:rPr lang="en-US" sz="2400" dirty="0"/>
              <a:t>those who have thoroughly investigated the questions of divinity know of a certainty that the material worlds terminate at the end of the arc of descent; that the station of man lies at the end of the arc of descent and the beginning of the arc of ascent, which is opposite the Supreme Centre; and that from the beginning to the end of the arc of ascent the degrees of progress are of a spiritual </a:t>
            </a:r>
            <a:r>
              <a:rPr lang="en-US" sz="2400" dirty="0" smtClean="0"/>
              <a:t>nature…. The </a:t>
            </a:r>
            <a:r>
              <a:rPr lang="en-US" sz="2400" dirty="0"/>
              <a:t>arc of descent ends in material realities and the arc of ascent in spiritual realities. The point of the compass in describing a circle does not reverse its motion, for this would be contrary to the natural movement and the divine order and would disrupt the regularity of the circle. </a:t>
            </a:r>
            <a:endParaRPr lang="en-US" sz="2400" dirty="0" smtClean="0"/>
          </a:p>
          <a:p>
            <a:r>
              <a:rPr lang="en-US" sz="2400" dirty="0"/>
              <a:t>(</a:t>
            </a:r>
            <a:r>
              <a:rPr lang="en-US" sz="2400" i="1" dirty="0" smtClean="0"/>
              <a:t>Some Answered Questions </a:t>
            </a:r>
            <a:r>
              <a:rPr lang="en-US" sz="2400" dirty="0" smtClean="0"/>
              <a:t>#81.9)</a:t>
            </a:r>
          </a:p>
        </p:txBody>
      </p:sp>
      <p:sp>
        <p:nvSpPr>
          <p:cNvPr id="4" name="TextBox 3"/>
          <p:cNvSpPr txBox="1"/>
          <p:nvPr/>
        </p:nvSpPr>
        <p:spPr>
          <a:xfrm>
            <a:off x="801751" y="5476312"/>
            <a:ext cx="3070834" cy="769441"/>
          </a:xfrm>
          <a:prstGeom prst="rect">
            <a:avLst/>
          </a:prstGeom>
          <a:noFill/>
        </p:spPr>
        <p:txBody>
          <a:bodyPr wrap="square" rtlCol="0">
            <a:spAutoFit/>
          </a:bodyPr>
          <a:lstStyle/>
          <a:p>
            <a:r>
              <a:rPr lang="en-US" sz="2400" dirty="0" smtClean="0"/>
              <a:t>'Abdu'l-Bahá</a:t>
            </a:r>
          </a:p>
          <a:p>
            <a:r>
              <a:rPr lang="en-US" sz="2000" dirty="0" smtClean="0">
                <a:latin typeface="Bookman Old Style" panose="02050604050505020204" pitchFamily="18" charset="0"/>
              </a:rPr>
              <a:t>(1844-1921)</a:t>
            </a:r>
          </a:p>
        </p:txBody>
      </p:sp>
      <p:pic>
        <p:nvPicPr>
          <p:cNvPr id="1028" name="Picture 4" descr="http://www.bahaibahai.com/eng/images/articles/kissing_hands_feet/Abdul_Baha.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75360" y="1080232"/>
            <a:ext cx="3197225" cy="4240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1327513"/>
      </p:ext>
    </p:extLst>
  </p:cSld>
  <p:clrMapOvr>
    <a:masterClrMapping/>
  </p:clrMapOvr>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245817" y="291184"/>
            <a:ext cx="5483561" cy="6036948"/>
          </a:xfrm>
          <a:prstGeom prst="rect">
            <a:avLst/>
          </a:prstGeom>
        </p:spPr>
      </p:pic>
    </p:spTree>
    <p:extLst>
      <p:ext uri="{BB962C8B-B14F-4D97-AF65-F5344CB8AC3E}">
        <p14:creationId xmlns:p14="http://schemas.microsoft.com/office/powerpoint/2010/main" val="4119211144"/>
      </p:ext>
    </p:extLst>
  </p:cSld>
  <p:clrMapOvr>
    <a:masterClrMapping/>
  </p:clrMapOvr>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51336" y="0"/>
            <a:ext cx="5489328" cy="6858000"/>
          </a:xfrm>
          <a:prstGeom prst="rect">
            <a:avLst/>
          </a:prstGeom>
        </p:spPr>
      </p:pic>
    </p:spTree>
    <p:extLst>
      <p:ext uri="{BB962C8B-B14F-4D97-AF65-F5344CB8AC3E}">
        <p14:creationId xmlns:p14="http://schemas.microsoft.com/office/powerpoint/2010/main" val="3279012247"/>
      </p:ext>
    </p:extLst>
  </p:cSld>
  <p:clrMapOvr>
    <a:masterClrMapping/>
  </p:clrMapOvr>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94523" y="1142017"/>
            <a:ext cx="7363968" cy="5509200"/>
          </a:xfrm>
          <a:prstGeom prst="rect">
            <a:avLst/>
          </a:prstGeom>
        </p:spPr>
        <p:txBody>
          <a:bodyPr wrap="square">
            <a:spAutoFit/>
          </a:bodyPr>
          <a:lstStyle/>
          <a:p>
            <a:r>
              <a:rPr lang="en-US" sz="3200" dirty="0" smtClean="0"/>
              <a:t>“</a:t>
            </a:r>
            <a:r>
              <a:rPr lang="en-US" sz="3200" dirty="0"/>
              <a:t>The dependence of the creatures upon God is a dependence of emanation – that is to say, creatures emanate from God; they do not manifest Him. The relation is that of emanation (</a:t>
            </a:r>
            <a:r>
              <a:rPr lang="en-US" sz="3200" i="1" dirty="0" err="1"/>
              <a:t>sudúr</a:t>
            </a:r>
            <a:r>
              <a:rPr lang="en-US" sz="3200" dirty="0"/>
              <a:t>) and not that of manifestation (</a:t>
            </a:r>
            <a:r>
              <a:rPr lang="en-US" sz="3200" i="1" dirty="0" err="1"/>
              <a:t>zuhúr</a:t>
            </a:r>
            <a:r>
              <a:rPr lang="en-US" sz="3200" dirty="0" smtClean="0"/>
              <a:t>).”</a:t>
            </a:r>
          </a:p>
          <a:p>
            <a:endParaRPr lang="en-US" sz="3200" dirty="0" smtClean="0"/>
          </a:p>
          <a:p>
            <a:r>
              <a:rPr lang="en-US" sz="3200" dirty="0" smtClean="0"/>
              <a:t>(</a:t>
            </a:r>
            <a:r>
              <a:rPr lang="en-US" sz="3200" i="1" dirty="0" smtClean="0"/>
              <a:t>Some Answered Questions</a:t>
            </a:r>
            <a:r>
              <a:rPr lang="en-US" sz="3200" dirty="0" smtClean="0"/>
              <a:t> p.202)</a:t>
            </a:r>
          </a:p>
          <a:p>
            <a:endParaRPr lang="en-US" sz="3200" dirty="0" smtClean="0"/>
          </a:p>
          <a:p>
            <a:endParaRPr lang="en-US" sz="3200" dirty="0">
              <a:solidFill>
                <a:schemeClr val="bg1"/>
              </a:solidFill>
            </a:endParaRPr>
          </a:p>
        </p:txBody>
      </p:sp>
      <p:sp>
        <p:nvSpPr>
          <p:cNvPr id="4" name="TextBox 3"/>
          <p:cNvSpPr txBox="1"/>
          <p:nvPr/>
        </p:nvSpPr>
        <p:spPr>
          <a:xfrm>
            <a:off x="801751" y="5476312"/>
            <a:ext cx="3070834" cy="769441"/>
          </a:xfrm>
          <a:prstGeom prst="rect">
            <a:avLst/>
          </a:prstGeom>
          <a:noFill/>
        </p:spPr>
        <p:txBody>
          <a:bodyPr wrap="square" rtlCol="0">
            <a:spAutoFit/>
          </a:bodyPr>
          <a:lstStyle/>
          <a:p>
            <a:r>
              <a:rPr lang="en-US" sz="2400" dirty="0" smtClean="0"/>
              <a:t>'Abdu'l-Bahá</a:t>
            </a:r>
          </a:p>
          <a:p>
            <a:r>
              <a:rPr lang="en-US" sz="2000" dirty="0" smtClean="0">
                <a:latin typeface="Bookman Old Style" panose="02050604050505020204" pitchFamily="18" charset="0"/>
              </a:rPr>
              <a:t>(1844-1921)</a:t>
            </a:r>
          </a:p>
        </p:txBody>
      </p:sp>
      <p:pic>
        <p:nvPicPr>
          <p:cNvPr id="1028" name="Picture 4" descr="http://www.bahaibahai.com/eng/images/articles/kissing_hands_feet/Abdul_Baha.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75360" y="1080232"/>
            <a:ext cx="3197225" cy="4240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1716720"/>
      </p:ext>
    </p:extLst>
  </p:cSld>
  <p:clrMapOvr>
    <a:masterClrMapping/>
  </p:clrMapOvr>
  <p:timing>
    <p:tnLst>
      <p:par>
        <p:cTn xmlns:p14="http://schemas.microsoft.com/office/powerpoint/2010/mai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68435" y="5204460"/>
            <a:ext cx="3070834" cy="769441"/>
          </a:xfrm>
          <a:prstGeom prst="rect">
            <a:avLst/>
          </a:prstGeom>
          <a:noFill/>
        </p:spPr>
        <p:txBody>
          <a:bodyPr wrap="square" rtlCol="0">
            <a:spAutoFit/>
          </a:bodyPr>
          <a:lstStyle/>
          <a:p>
            <a:r>
              <a:rPr lang="en-US" sz="2400" dirty="0" smtClean="0"/>
              <a:t>Carl Sagan</a:t>
            </a:r>
            <a:endParaRPr lang="en-US" sz="2400" dirty="0" smtClean="0">
              <a:latin typeface="Bookman Old Style" panose="02050604050505020204" pitchFamily="18" charset="0"/>
            </a:endParaRPr>
          </a:p>
          <a:p>
            <a:r>
              <a:rPr lang="en-US" sz="2000" dirty="0" smtClean="0">
                <a:latin typeface="Bookman Old Style" panose="02050604050505020204" pitchFamily="18" charset="0"/>
              </a:rPr>
              <a:t>(1934-1996)</a:t>
            </a:r>
          </a:p>
        </p:txBody>
      </p:sp>
      <p:sp>
        <p:nvSpPr>
          <p:cNvPr id="6" name="TextBox 5"/>
          <p:cNvSpPr txBox="1"/>
          <p:nvPr/>
        </p:nvSpPr>
        <p:spPr>
          <a:xfrm>
            <a:off x="4269561" y="1075821"/>
            <a:ext cx="7462894" cy="830997"/>
          </a:xfrm>
          <a:prstGeom prst="rect">
            <a:avLst/>
          </a:prstGeom>
          <a:noFill/>
        </p:spPr>
        <p:txBody>
          <a:bodyPr wrap="square" rtlCol="0">
            <a:spAutoFit/>
          </a:bodyPr>
          <a:lstStyle/>
          <a:p>
            <a:r>
              <a:rPr lang="en-US" sz="4800" dirty="0" smtClean="0">
                <a:latin typeface="Bookman Old Style" panose="02050604050505020204" pitchFamily="18" charset="0"/>
              </a:rPr>
              <a:t>“</a:t>
            </a:r>
            <a:r>
              <a:rPr lang="en-US" sz="2800" dirty="0" smtClean="0"/>
              <a:t>We are a way for the cosmos to know itself”.   </a:t>
            </a:r>
            <a:endParaRPr lang="en-US" sz="2800" dirty="0">
              <a:latin typeface="Bookman Old Style" panose="02050604050505020204" pitchFamily="18" charset="0"/>
            </a:endParaRPr>
          </a:p>
        </p:txBody>
      </p:sp>
      <p:pic>
        <p:nvPicPr>
          <p:cNvPr id="7" name="Picture 6"/>
          <p:cNvPicPr>
            <a:picLocks noChangeAspect="1"/>
          </p:cNvPicPr>
          <p:nvPr/>
        </p:nvPicPr>
        <p:blipFill>
          <a:blip r:embed="rId2"/>
          <a:stretch>
            <a:fillRect/>
          </a:stretch>
        </p:blipFill>
        <p:spPr>
          <a:xfrm>
            <a:off x="875102" y="981043"/>
            <a:ext cx="2857500" cy="4048125"/>
          </a:xfrm>
          <a:prstGeom prst="rect">
            <a:avLst/>
          </a:prstGeom>
        </p:spPr>
      </p:pic>
    </p:spTree>
    <p:extLst>
      <p:ext uri="{BB962C8B-B14F-4D97-AF65-F5344CB8AC3E}">
        <p14:creationId xmlns:p14="http://schemas.microsoft.com/office/powerpoint/2010/main" val="3141925428"/>
      </p:ext>
    </p:extLst>
  </p:cSld>
  <p:clrMapOvr>
    <a:masterClrMapping/>
  </p:clrMapOvr>
  <p:timing>
    <p:tnLst>
      <p:par>
        <p:cTn xmlns:p14="http://schemas.microsoft.com/office/powerpoint/2010/mai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59422" y="619194"/>
            <a:ext cx="7363968" cy="6124754"/>
          </a:xfrm>
          <a:prstGeom prst="rect">
            <a:avLst/>
          </a:prstGeom>
        </p:spPr>
        <p:txBody>
          <a:bodyPr wrap="square">
            <a:spAutoFit/>
          </a:bodyPr>
          <a:lstStyle/>
          <a:p>
            <a:r>
              <a:rPr lang="en-US" sz="2800" dirty="0" smtClean="0"/>
              <a:t>“</a:t>
            </a:r>
            <a:r>
              <a:rPr lang="en-US" sz="2800" dirty="0"/>
              <a:t>The deniers ask in their disbelief:  </a:t>
            </a:r>
            <a:r>
              <a:rPr lang="en-US" sz="2800" dirty="0" smtClean="0"/>
              <a:t>’Where </a:t>
            </a:r>
            <a:r>
              <a:rPr lang="en-US" sz="2800" dirty="0"/>
              <a:t>is that world?  For </a:t>
            </a:r>
            <a:r>
              <a:rPr lang="en-US" sz="2800" dirty="0" smtClean="0"/>
              <a:t>that which has </a:t>
            </a:r>
            <a:r>
              <a:rPr lang="en-US" sz="2800" dirty="0"/>
              <a:t>no actual material existence is sheer imagination</a:t>
            </a:r>
            <a:r>
              <a:rPr lang="en-US" sz="2800" dirty="0" smtClean="0"/>
              <a:t>.’ </a:t>
            </a:r>
            <a:r>
              <a:rPr lang="en-US" sz="2800" dirty="0"/>
              <a:t> But the truth is that the world of existence is a single world, although its stations are manifold in accordance with the manifold realities of things.  For instance, the world of mineral, plant, and animal existence is the same world.  Despite this, the animal world in relation to the world of the vegetable is a spiritual reality and another world and abode</a:t>
            </a:r>
            <a:r>
              <a:rPr lang="en-US" sz="2800" dirty="0" smtClean="0"/>
              <a:t>.”</a:t>
            </a:r>
          </a:p>
          <a:p>
            <a:r>
              <a:rPr lang="en-US" sz="2800" dirty="0" smtClean="0"/>
              <a:t>(</a:t>
            </a:r>
            <a:r>
              <a:rPr lang="en-US" sz="2800" i="1" dirty="0" smtClean="0"/>
              <a:t>Amr </a:t>
            </a:r>
            <a:r>
              <a:rPr lang="en-US" sz="2800" i="1" dirty="0" err="1" smtClean="0"/>
              <a:t>va</a:t>
            </a:r>
            <a:r>
              <a:rPr lang="en-US" sz="2800" i="1" dirty="0" smtClean="0"/>
              <a:t> </a:t>
            </a:r>
            <a:r>
              <a:rPr lang="en-US" sz="2800" i="1" dirty="0" err="1" smtClean="0"/>
              <a:t>Khalq</a:t>
            </a:r>
            <a:r>
              <a:rPr lang="en-US" sz="2800" i="1" dirty="0" smtClean="0"/>
              <a:t> </a:t>
            </a:r>
            <a:r>
              <a:rPr lang="en-US" sz="2800" dirty="0" smtClean="0"/>
              <a:t>vol. 1 p. 202 - </a:t>
            </a:r>
            <a:r>
              <a:rPr lang="en-US" sz="2800" dirty="0" err="1"/>
              <a:t>provis</a:t>
            </a:r>
            <a:r>
              <a:rPr lang="en-US" sz="2800" dirty="0"/>
              <a:t>. </a:t>
            </a:r>
            <a:r>
              <a:rPr lang="en-US" sz="2800" dirty="0" smtClean="0"/>
              <a:t>trans)</a:t>
            </a:r>
            <a:endParaRPr lang="en-US" sz="2800" dirty="0"/>
          </a:p>
        </p:txBody>
      </p:sp>
      <p:sp>
        <p:nvSpPr>
          <p:cNvPr id="4" name="TextBox 3"/>
          <p:cNvSpPr txBox="1"/>
          <p:nvPr/>
        </p:nvSpPr>
        <p:spPr>
          <a:xfrm>
            <a:off x="801751" y="5204460"/>
            <a:ext cx="3070834" cy="769441"/>
          </a:xfrm>
          <a:prstGeom prst="rect">
            <a:avLst/>
          </a:prstGeom>
          <a:noFill/>
        </p:spPr>
        <p:txBody>
          <a:bodyPr wrap="square" rtlCol="0">
            <a:spAutoFit/>
          </a:bodyPr>
          <a:lstStyle/>
          <a:p>
            <a:r>
              <a:rPr lang="en-US" sz="2400" dirty="0" smtClean="0"/>
              <a:t>'</a:t>
            </a:r>
            <a:r>
              <a:rPr lang="en-US" sz="2400" dirty="0" err="1" smtClean="0"/>
              <a:t>Abdu'l-Bahá</a:t>
            </a:r>
            <a:endParaRPr lang="en-US" sz="2400" dirty="0" smtClean="0"/>
          </a:p>
          <a:p>
            <a:r>
              <a:rPr lang="en-US" sz="2000" dirty="0" smtClean="0">
                <a:latin typeface="Bookman Old Style" panose="02050604050505020204" pitchFamily="18" charset="0"/>
              </a:rPr>
              <a:t>(1844-1921)</a:t>
            </a:r>
          </a:p>
        </p:txBody>
      </p:sp>
      <p:pic>
        <p:nvPicPr>
          <p:cNvPr id="1028" name="Picture 4" descr="http://www.bahaibahai.com/eng/images/articles/kissing_hands_feet/Abdul_Baha.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75360" y="808380"/>
            <a:ext cx="3197225" cy="4240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026876"/>
      </p:ext>
    </p:extLst>
  </p:cSld>
  <p:clrMapOvr>
    <a:masterClrMapping/>
  </p:clrMapOvr>
  <p:timing>
    <p:tnLst>
      <p:par>
        <p:cTn xmlns:p14="http://schemas.microsoft.com/office/powerpoint/2010/mai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94523" y="1142017"/>
            <a:ext cx="7363968" cy="3970318"/>
          </a:xfrm>
          <a:prstGeom prst="rect">
            <a:avLst/>
          </a:prstGeom>
        </p:spPr>
        <p:txBody>
          <a:bodyPr wrap="square">
            <a:spAutoFit/>
          </a:bodyPr>
          <a:lstStyle/>
          <a:p>
            <a:r>
              <a:rPr lang="en-US" sz="2800" dirty="0"/>
              <a:t>“The spiritual world is like unto the phenomenal world.  They are the exact counterpart of each other.  Whatever objects appear in this world of existence are the outer pictures of the world of heaven</a:t>
            </a:r>
            <a:r>
              <a:rPr lang="en-US" sz="2800" dirty="0" smtClean="0"/>
              <a:t>.”  </a:t>
            </a:r>
          </a:p>
          <a:p>
            <a:r>
              <a:rPr lang="en-US" sz="2800" dirty="0" smtClean="0"/>
              <a:t>(</a:t>
            </a:r>
            <a:r>
              <a:rPr lang="en-US" sz="2800" i="1" dirty="0"/>
              <a:t>The Promulgation of Universal Peace</a:t>
            </a:r>
            <a:r>
              <a:rPr lang="en-US" sz="2800" dirty="0"/>
              <a:t> p. 10)</a:t>
            </a:r>
          </a:p>
          <a:p>
            <a:endParaRPr lang="en-US" sz="2800" dirty="0">
              <a:solidFill>
                <a:schemeClr val="bg1"/>
              </a:solidFill>
            </a:endParaRPr>
          </a:p>
        </p:txBody>
      </p:sp>
      <p:sp>
        <p:nvSpPr>
          <p:cNvPr id="4" name="TextBox 3"/>
          <p:cNvSpPr txBox="1"/>
          <p:nvPr/>
        </p:nvSpPr>
        <p:spPr>
          <a:xfrm>
            <a:off x="801751" y="5476312"/>
            <a:ext cx="3070834" cy="769441"/>
          </a:xfrm>
          <a:prstGeom prst="rect">
            <a:avLst/>
          </a:prstGeom>
          <a:noFill/>
        </p:spPr>
        <p:txBody>
          <a:bodyPr wrap="square" rtlCol="0">
            <a:spAutoFit/>
          </a:bodyPr>
          <a:lstStyle/>
          <a:p>
            <a:r>
              <a:rPr lang="en-US" sz="2400" dirty="0" smtClean="0"/>
              <a:t>'Abdu'l-Bahá</a:t>
            </a:r>
          </a:p>
          <a:p>
            <a:r>
              <a:rPr lang="en-US" sz="2000" dirty="0" smtClean="0">
                <a:latin typeface="Bookman Old Style" panose="02050604050505020204" pitchFamily="18" charset="0"/>
              </a:rPr>
              <a:t>(1844-1921)</a:t>
            </a:r>
          </a:p>
        </p:txBody>
      </p:sp>
      <p:pic>
        <p:nvPicPr>
          <p:cNvPr id="1028" name="Picture 4" descr="http://www.bahaibahai.com/eng/images/articles/kissing_hands_feet/Abdul_Baha.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75360" y="1080232"/>
            <a:ext cx="3197225" cy="4240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0599808"/>
      </p:ext>
    </p:extLst>
  </p:cSld>
  <p:clrMapOvr>
    <a:masterClrMapping/>
  </p:clrMapOvr>
  <p:timing>
    <p:tnLst>
      <p:par>
        <p:cTn xmlns:p14="http://schemas.microsoft.com/office/powerpoint/2010/mai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01312" y="808380"/>
            <a:ext cx="7363968" cy="5693866"/>
          </a:xfrm>
          <a:prstGeom prst="rect">
            <a:avLst/>
          </a:prstGeom>
        </p:spPr>
        <p:txBody>
          <a:bodyPr wrap="square">
            <a:spAutoFit/>
          </a:bodyPr>
          <a:lstStyle/>
          <a:p>
            <a:r>
              <a:rPr lang="en-US" sz="2800" dirty="0" smtClean="0"/>
              <a:t>“</a:t>
            </a:r>
            <a:r>
              <a:rPr lang="en-US" sz="2800" dirty="0"/>
              <a:t>Know thou that whatsoever can be found in this mortal world (</a:t>
            </a:r>
            <a:r>
              <a:rPr lang="en-US" sz="2800" dirty="0" err="1"/>
              <a:t>nasut</a:t>
            </a:r>
            <a:r>
              <a:rPr lang="en-US" sz="2800" dirty="0"/>
              <a:t>), this realm of limitation--every name and description, every form and attribute that can be seen or heard--hath, in each world of the worlds of God, manifestations and appearances corresponding to and befitting that world, and appearing with another name, another description, another form and another attribute</a:t>
            </a:r>
            <a:r>
              <a:rPr lang="en-US" sz="2800" dirty="0" smtClean="0"/>
              <a:t>.”</a:t>
            </a:r>
            <a:r>
              <a:rPr lang="en-US" sz="2800" dirty="0"/>
              <a:t> </a:t>
            </a:r>
            <a:endParaRPr lang="en-US" sz="2800" dirty="0" smtClean="0"/>
          </a:p>
          <a:p>
            <a:r>
              <a:rPr lang="en-US" sz="2800" dirty="0" smtClean="0"/>
              <a:t>(</a:t>
            </a:r>
            <a:r>
              <a:rPr lang="en-US" sz="2800" dirty="0" err="1" smtClean="0"/>
              <a:t>Ma’idiy-i-Asmani</a:t>
            </a:r>
            <a:r>
              <a:rPr lang="en-US" sz="2800" dirty="0" smtClean="0"/>
              <a:t>, vol. 7, p.120 – </a:t>
            </a:r>
            <a:r>
              <a:rPr lang="en-US" sz="2800" dirty="0" err="1" smtClean="0"/>
              <a:t>provis</a:t>
            </a:r>
            <a:r>
              <a:rPr lang="en-US" sz="2800" dirty="0" smtClean="0"/>
              <a:t>. </a:t>
            </a:r>
            <a:r>
              <a:rPr lang="en-US" sz="2800" dirty="0"/>
              <a:t>t</a:t>
            </a:r>
            <a:r>
              <a:rPr lang="en-US" sz="2800" dirty="0" smtClean="0"/>
              <a:t>rans.) </a:t>
            </a:r>
            <a:endParaRPr lang="en-US" sz="2800" dirty="0"/>
          </a:p>
        </p:txBody>
      </p:sp>
      <p:sp>
        <p:nvSpPr>
          <p:cNvPr id="4" name="TextBox 3"/>
          <p:cNvSpPr txBox="1"/>
          <p:nvPr/>
        </p:nvSpPr>
        <p:spPr>
          <a:xfrm>
            <a:off x="672185" y="4838289"/>
            <a:ext cx="3070834" cy="769441"/>
          </a:xfrm>
          <a:prstGeom prst="rect">
            <a:avLst/>
          </a:prstGeom>
          <a:noFill/>
        </p:spPr>
        <p:txBody>
          <a:bodyPr wrap="square" rtlCol="0">
            <a:spAutoFit/>
          </a:bodyPr>
          <a:lstStyle/>
          <a:p>
            <a:r>
              <a:rPr lang="en-US" sz="2400" dirty="0" smtClean="0"/>
              <a:t>Bahá’u’ll</a:t>
            </a:r>
            <a:r>
              <a:rPr lang="en-US" sz="2400" dirty="0"/>
              <a:t>á</a:t>
            </a:r>
            <a:r>
              <a:rPr lang="en-US" sz="2400" dirty="0" smtClean="0"/>
              <a:t>h</a:t>
            </a:r>
          </a:p>
          <a:p>
            <a:r>
              <a:rPr lang="en-US" sz="2000" dirty="0" smtClean="0">
                <a:latin typeface="Bookman Old Style" panose="02050604050505020204" pitchFamily="18" charset="0"/>
              </a:rPr>
              <a:t>(1817-1892)</a:t>
            </a:r>
          </a:p>
        </p:txBody>
      </p:sp>
      <p:pic>
        <p:nvPicPr>
          <p:cNvPr id="1026" name="Picture 2" descr="http://www.bahaullah.org/bahaullah.jpg?0441329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72185" y="808380"/>
            <a:ext cx="3200400" cy="3810000"/>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8431886"/>
      </p:ext>
    </p:extLst>
  </p:cSld>
  <p:clrMapOvr>
    <a:masterClrMapping/>
  </p:clrMapOvr>
  <p:timing>
    <p:tnLst>
      <p:par>
        <p:cTn xmlns:p14="http://schemas.microsoft.com/office/powerpoint/2010/mai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01312" y="808380"/>
            <a:ext cx="7363968" cy="4401205"/>
          </a:xfrm>
          <a:prstGeom prst="rect">
            <a:avLst/>
          </a:prstGeom>
        </p:spPr>
        <p:txBody>
          <a:bodyPr wrap="square">
            <a:spAutoFit/>
          </a:bodyPr>
          <a:lstStyle/>
          <a:p>
            <a:r>
              <a:rPr lang="en-US" sz="2800" dirty="0"/>
              <a:t>“The world is but a show, vain and empty, a mere nothing, bearing the semblance of reality. Set not your affections upon it...Verily I say, the world is like the vapor in a desert, which the thirsty </a:t>
            </a:r>
            <a:r>
              <a:rPr lang="en-US" sz="2800" dirty="0" err="1"/>
              <a:t>dreameth</a:t>
            </a:r>
            <a:r>
              <a:rPr lang="en-US" sz="2800" dirty="0"/>
              <a:t> to be water and </a:t>
            </a:r>
            <a:r>
              <a:rPr lang="en-US" sz="2800" dirty="0" err="1"/>
              <a:t>striveth</a:t>
            </a:r>
            <a:r>
              <a:rPr lang="en-US" sz="2800" dirty="0"/>
              <a:t> after it with all his might, until when he cometh unto it, he </a:t>
            </a:r>
            <a:r>
              <a:rPr lang="en-US" sz="2800" dirty="0" err="1"/>
              <a:t>findeth</a:t>
            </a:r>
            <a:r>
              <a:rPr lang="en-US" sz="2800" dirty="0"/>
              <a:t> it to be mere illusion.” </a:t>
            </a:r>
            <a:endParaRPr lang="en-US" sz="2800" dirty="0" smtClean="0"/>
          </a:p>
          <a:p>
            <a:endParaRPr lang="en-US" sz="2800" dirty="0"/>
          </a:p>
          <a:p>
            <a:r>
              <a:rPr lang="en-US" sz="2800" dirty="0" smtClean="0"/>
              <a:t>(</a:t>
            </a:r>
            <a:r>
              <a:rPr lang="en-US" sz="2800" i="1" dirty="0" smtClean="0"/>
              <a:t>Gleanings </a:t>
            </a:r>
            <a:r>
              <a:rPr lang="en-US" sz="2800" dirty="0" smtClean="0"/>
              <a:t>#153)</a:t>
            </a:r>
            <a:endParaRPr lang="en-US" sz="2800" dirty="0"/>
          </a:p>
        </p:txBody>
      </p:sp>
      <p:sp>
        <p:nvSpPr>
          <p:cNvPr id="4" name="TextBox 3"/>
          <p:cNvSpPr txBox="1"/>
          <p:nvPr/>
        </p:nvSpPr>
        <p:spPr>
          <a:xfrm>
            <a:off x="672185" y="4838289"/>
            <a:ext cx="3070834" cy="769441"/>
          </a:xfrm>
          <a:prstGeom prst="rect">
            <a:avLst/>
          </a:prstGeom>
          <a:noFill/>
        </p:spPr>
        <p:txBody>
          <a:bodyPr wrap="square" rtlCol="0">
            <a:spAutoFit/>
          </a:bodyPr>
          <a:lstStyle/>
          <a:p>
            <a:r>
              <a:rPr lang="en-US" sz="2400" dirty="0" smtClean="0"/>
              <a:t>Bahá’u’ll</a:t>
            </a:r>
            <a:r>
              <a:rPr lang="en-US" sz="2400" dirty="0"/>
              <a:t>á</a:t>
            </a:r>
            <a:r>
              <a:rPr lang="en-US" sz="2400" dirty="0" smtClean="0"/>
              <a:t>h</a:t>
            </a:r>
          </a:p>
          <a:p>
            <a:r>
              <a:rPr lang="en-US" sz="2000" dirty="0" smtClean="0">
                <a:latin typeface="Bookman Old Style" panose="02050604050505020204" pitchFamily="18" charset="0"/>
              </a:rPr>
              <a:t>(1817-1892)</a:t>
            </a:r>
          </a:p>
        </p:txBody>
      </p:sp>
      <p:pic>
        <p:nvPicPr>
          <p:cNvPr id="1026" name="Picture 2" descr="http://www.bahaullah.org/bahaullah.jpg?0441329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72185" y="808380"/>
            <a:ext cx="3200400" cy="3810000"/>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6108782"/>
      </p:ext>
    </p:extLst>
  </p:cSld>
  <p:clrMapOvr>
    <a:masterClrMapping/>
  </p:clrMapOvr>
  <p:timing>
    <p:tnLst>
      <p:par>
        <p:cTn xmlns:p14="http://schemas.microsoft.com/office/powerpoint/2010/mai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36843" y="1549359"/>
            <a:ext cx="7363968" cy="2246769"/>
          </a:xfrm>
          <a:prstGeom prst="rect">
            <a:avLst/>
          </a:prstGeom>
        </p:spPr>
        <p:txBody>
          <a:bodyPr wrap="square">
            <a:spAutoFit/>
          </a:bodyPr>
          <a:lstStyle/>
          <a:p>
            <a:r>
              <a:rPr lang="en-US" sz="2800" dirty="0" smtClean="0"/>
              <a:t>“</a:t>
            </a:r>
            <a:r>
              <a:rPr lang="en-US" sz="2800" dirty="0"/>
              <a:t>‘Progress’ is the expression of spirit in the world of matter.</a:t>
            </a:r>
            <a:r>
              <a:rPr lang="en-US" sz="2800" dirty="0" smtClean="0"/>
              <a:t>”  </a:t>
            </a:r>
          </a:p>
          <a:p>
            <a:endParaRPr lang="en-US" sz="2800" dirty="0"/>
          </a:p>
          <a:p>
            <a:r>
              <a:rPr lang="en-US" sz="2800" dirty="0" smtClean="0"/>
              <a:t>(Paris Talks)</a:t>
            </a:r>
            <a:endParaRPr lang="en-US" sz="2800" dirty="0"/>
          </a:p>
          <a:p>
            <a:endParaRPr lang="en-US" sz="2800" dirty="0">
              <a:solidFill>
                <a:schemeClr val="bg1"/>
              </a:solidFill>
            </a:endParaRPr>
          </a:p>
        </p:txBody>
      </p:sp>
      <p:sp>
        <p:nvSpPr>
          <p:cNvPr id="4" name="TextBox 3"/>
          <p:cNvSpPr txBox="1"/>
          <p:nvPr/>
        </p:nvSpPr>
        <p:spPr>
          <a:xfrm>
            <a:off x="801751" y="5204460"/>
            <a:ext cx="3070834" cy="769441"/>
          </a:xfrm>
          <a:prstGeom prst="rect">
            <a:avLst/>
          </a:prstGeom>
          <a:noFill/>
        </p:spPr>
        <p:txBody>
          <a:bodyPr wrap="square" rtlCol="0">
            <a:spAutoFit/>
          </a:bodyPr>
          <a:lstStyle/>
          <a:p>
            <a:r>
              <a:rPr lang="en-US" sz="2400" dirty="0" smtClean="0"/>
              <a:t>'</a:t>
            </a:r>
            <a:r>
              <a:rPr lang="en-US" sz="2400" dirty="0" err="1" smtClean="0"/>
              <a:t>Abdu'l-Bahá</a:t>
            </a:r>
            <a:endParaRPr lang="en-US" sz="2400" dirty="0" smtClean="0"/>
          </a:p>
          <a:p>
            <a:r>
              <a:rPr lang="en-US" sz="2000" dirty="0" smtClean="0">
                <a:latin typeface="Bookman Old Style" panose="02050604050505020204" pitchFamily="18" charset="0"/>
              </a:rPr>
              <a:t>(1844-1921)</a:t>
            </a:r>
          </a:p>
        </p:txBody>
      </p:sp>
      <p:pic>
        <p:nvPicPr>
          <p:cNvPr id="1028" name="Picture 4" descr="http://www.bahaibahai.com/eng/images/articles/kissing_hands_feet/Abdul_Baha.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75360" y="808380"/>
            <a:ext cx="3197225" cy="4240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297157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i.kinja-img.com/gawker-media/image/upload/zigzub3pivq9rcrpnshl.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3456" y="1501507"/>
            <a:ext cx="6205750" cy="4654312"/>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646111" y="452718"/>
            <a:ext cx="9404723" cy="1400530"/>
          </a:xfrm>
          <a:prstGeom prst="rect">
            <a:avLst/>
          </a:prstGeom>
        </p:spPr>
        <p:txBody>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t>Leap #1:  Abstract thought</a:t>
            </a:r>
            <a:endParaRPr lang="en-US" dirty="0"/>
          </a:p>
        </p:txBody>
      </p:sp>
    </p:spTree>
    <p:extLst>
      <p:ext uri="{BB962C8B-B14F-4D97-AF65-F5344CB8AC3E}">
        <p14:creationId xmlns:p14="http://schemas.microsoft.com/office/powerpoint/2010/main" val="1808156751"/>
      </p:ext>
    </p:extLst>
  </p:cSld>
  <p:clrMapOvr>
    <a:masterClrMapping/>
  </p:clrMapOvr>
  <p:timing>
    <p:tnLst>
      <p:par>
        <p:cTn xmlns:p14="http://schemas.microsoft.com/office/powerpoint/2010/mai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75184" y="808380"/>
            <a:ext cx="7363968" cy="3662541"/>
          </a:xfrm>
          <a:prstGeom prst="rect">
            <a:avLst/>
          </a:prstGeom>
        </p:spPr>
        <p:txBody>
          <a:bodyPr wrap="square">
            <a:spAutoFit/>
          </a:bodyPr>
          <a:lstStyle/>
          <a:p>
            <a:pPr lvl="0"/>
            <a:r>
              <a:rPr lang="en-US" sz="3600" dirty="0" smtClean="0">
                <a:latin typeface="Bookman Old Style" panose="02050604050505020204" pitchFamily="18" charset="0"/>
              </a:rPr>
              <a:t>“</a:t>
            </a:r>
            <a:r>
              <a:rPr lang="en-US" sz="2800" dirty="0"/>
              <a:t>There is no contradiction between true religion and science.  When a religion is opposed to science it becomes mere superstition.... The true principles of all religions are in conformity with the teachings of science.” </a:t>
            </a:r>
          </a:p>
          <a:p>
            <a:pPr lvl="0">
              <a:buNone/>
            </a:pPr>
            <a:endParaRPr lang="en-US" sz="2800" dirty="0" smtClean="0"/>
          </a:p>
          <a:p>
            <a:pPr lvl="0">
              <a:buNone/>
            </a:pPr>
            <a:r>
              <a:rPr lang="en-US" sz="2800" dirty="0" smtClean="0"/>
              <a:t>(</a:t>
            </a:r>
            <a:r>
              <a:rPr lang="en-US" sz="2800" i="1" dirty="0" smtClean="0"/>
              <a:t>Paris </a:t>
            </a:r>
            <a:r>
              <a:rPr lang="en-US" sz="2800" i="1" dirty="0"/>
              <a:t>Talks</a:t>
            </a:r>
            <a:r>
              <a:rPr lang="en-US" sz="2800" dirty="0"/>
              <a:t> </a:t>
            </a:r>
            <a:r>
              <a:rPr lang="en-US" sz="2800" dirty="0" smtClean="0"/>
              <a:t>#44:2-3)</a:t>
            </a:r>
          </a:p>
        </p:txBody>
      </p:sp>
      <p:sp>
        <p:nvSpPr>
          <p:cNvPr id="4" name="TextBox 3"/>
          <p:cNvSpPr txBox="1"/>
          <p:nvPr/>
        </p:nvSpPr>
        <p:spPr>
          <a:xfrm>
            <a:off x="801751" y="5204460"/>
            <a:ext cx="3070834" cy="830997"/>
          </a:xfrm>
          <a:prstGeom prst="rect">
            <a:avLst/>
          </a:prstGeom>
          <a:noFill/>
        </p:spPr>
        <p:txBody>
          <a:bodyPr wrap="square" rtlCol="0">
            <a:spAutoFit/>
          </a:bodyPr>
          <a:lstStyle/>
          <a:p>
            <a:r>
              <a:rPr lang="en-US" sz="2400" dirty="0" smtClean="0"/>
              <a:t>'</a:t>
            </a:r>
            <a:r>
              <a:rPr lang="en-US" sz="2400" dirty="0" err="1" smtClean="0"/>
              <a:t>Abdu'l-Bahá</a:t>
            </a:r>
            <a:endParaRPr lang="en-US" sz="2400" dirty="0" smtClean="0"/>
          </a:p>
          <a:p>
            <a:r>
              <a:rPr lang="en-US" sz="2400" dirty="0" smtClean="0">
                <a:latin typeface="Bookman Old Style" panose="02050604050505020204" pitchFamily="18" charset="0"/>
              </a:rPr>
              <a:t>(1844-1921)</a:t>
            </a:r>
          </a:p>
        </p:txBody>
      </p:sp>
      <p:pic>
        <p:nvPicPr>
          <p:cNvPr id="1028" name="Picture 4" descr="http://www.bahaibahai.com/eng/images/articles/kissing_hands_feet/Abdul_Baha.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75360" y="808380"/>
            <a:ext cx="3197225" cy="4240351"/>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4376819"/>
      </p:ext>
    </p:extLst>
  </p:cSld>
  <p:clrMapOvr>
    <a:masterClrMapping/>
  </p:clrMapOvr>
  <p:timing>
    <p:tnLst>
      <p:par>
        <p:cTn xmlns:p14="http://schemas.microsoft.com/office/powerpoint/2010/mai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94523" y="901387"/>
            <a:ext cx="7363968" cy="6555641"/>
          </a:xfrm>
          <a:prstGeom prst="rect">
            <a:avLst/>
          </a:prstGeom>
        </p:spPr>
        <p:txBody>
          <a:bodyPr wrap="square">
            <a:spAutoFit/>
          </a:bodyPr>
          <a:lstStyle/>
          <a:p>
            <a:r>
              <a:rPr lang="en-US" sz="2800" dirty="0" smtClean="0"/>
              <a:t>“Were </a:t>
            </a:r>
            <a:r>
              <a:rPr lang="en-US" sz="2800" dirty="0"/>
              <a:t>one to observe matters with but scant attention, the rank and station of every soul could be plainly read from his conduct and </a:t>
            </a:r>
            <a:r>
              <a:rPr lang="en-US" sz="2800" dirty="0" smtClean="0"/>
              <a:t>bearing…. </a:t>
            </a:r>
            <a:r>
              <a:rPr lang="en-US" sz="2800" dirty="0"/>
              <a:t>Wert thou to consider the motion and stillness, the merits and attainments, the exaltation and abasement of the souls and to examine their conduct and bearing, the inner reality of every soul would become clear and evident and no need would remain for any further proof or evidence</a:t>
            </a:r>
            <a:r>
              <a:rPr lang="en-US" sz="2800" dirty="0" smtClean="0"/>
              <a:t>.”</a:t>
            </a:r>
          </a:p>
          <a:p>
            <a:r>
              <a:rPr lang="en-US" sz="2800" dirty="0" smtClean="0"/>
              <a:t>(</a:t>
            </a:r>
            <a:r>
              <a:rPr lang="en-US" sz="2800" dirty="0" err="1" smtClean="0"/>
              <a:t>Lawh-i</a:t>
            </a:r>
            <a:r>
              <a:rPr lang="en-US" sz="2800" dirty="0" smtClean="0"/>
              <a:t>-’</a:t>
            </a:r>
            <a:r>
              <a:rPr lang="en-US" sz="2800" dirty="0" err="1" smtClean="0"/>
              <a:t>Ammih</a:t>
            </a:r>
            <a:r>
              <a:rPr lang="en-US" sz="2800" dirty="0" smtClean="0"/>
              <a:t>, </a:t>
            </a:r>
            <a:r>
              <a:rPr lang="en-US" sz="2800" dirty="0" err="1" smtClean="0"/>
              <a:t>provis</a:t>
            </a:r>
            <a:r>
              <a:rPr lang="en-US" sz="2800" dirty="0" smtClean="0"/>
              <a:t>. </a:t>
            </a:r>
            <a:r>
              <a:rPr lang="en-US" sz="2800" dirty="0"/>
              <a:t>t</a:t>
            </a:r>
            <a:r>
              <a:rPr lang="en-US" sz="2800" dirty="0" smtClean="0"/>
              <a:t>rans.)</a:t>
            </a:r>
          </a:p>
          <a:p>
            <a:r>
              <a:rPr lang="en-US" sz="2800" dirty="0" smtClean="0"/>
              <a:t>  </a:t>
            </a:r>
          </a:p>
          <a:p>
            <a:endParaRPr lang="en-US" sz="2800" dirty="0">
              <a:solidFill>
                <a:schemeClr val="bg1"/>
              </a:solidFill>
            </a:endParaRPr>
          </a:p>
        </p:txBody>
      </p:sp>
      <p:sp>
        <p:nvSpPr>
          <p:cNvPr id="4" name="TextBox 3"/>
          <p:cNvSpPr txBox="1"/>
          <p:nvPr/>
        </p:nvSpPr>
        <p:spPr>
          <a:xfrm>
            <a:off x="801751" y="5476312"/>
            <a:ext cx="3070834" cy="769441"/>
          </a:xfrm>
          <a:prstGeom prst="rect">
            <a:avLst/>
          </a:prstGeom>
          <a:noFill/>
        </p:spPr>
        <p:txBody>
          <a:bodyPr wrap="square" rtlCol="0">
            <a:spAutoFit/>
          </a:bodyPr>
          <a:lstStyle/>
          <a:p>
            <a:r>
              <a:rPr lang="en-US" sz="2400" dirty="0" smtClean="0"/>
              <a:t>'Abdu'l-Bahá</a:t>
            </a:r>
          </a:p>
          <a:p>
            <a:r>
              <a:rPr lang="en-US" sz="2000" dirty="0" smtClean="0">
                <a:latin typeface="Bookman Old Style" panose="02050604050505020204" pitchFamily="18" charset="0"/>
              </a:rPr>
              <a:t>(1844-1921)</a:t>
            </a:r>
          </a:p>
        </p:txBody>
      </p:sp>
      <p:pic>
        <p:nvPicPr>
          <p:cNvPr id="1028" name="Picture 4" descr="http://www.bahaibahai.com/eng/images/articles/kissing_hands_feet/Abdul_Baha.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75360" y="1080232"/>
            <a:ext cx="3197225" cy="4240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8932845"/>
      </p:ext>
    </p:extLst>
  </p:cSld>
  <p:clrMapOvr>
    <a:masterClrMapping/>
  </p:clrMapOvr>
  <p:timing>
    <p:tnLst>
      <p:par>
        <p:cTn xmlns:p14="http://schemas.microsoft.com/office/powerpoint/2010/mai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01312" y="808380"/>
            <a:ext cx="7363968" cy="4832092"/>
          </a:xfrm>
          <a:prstGeom prst="rect">
            <a:avLst/>
          </a:prstGeom>
        </p:spPr>
        <p:txBody>
          <a:bodyPr wrap="square">
            <a:spAutoFit/>
          </a:bodyPr>
          <a:lstStyle/>
          <a:p>
            <a:r>
              <a:rPr lang="en-US" sz="2800" dirty="0" smtClean="0"/>
              <a:t>“</a:t>
            </a:r>
            <a:r>
              <a:rPr lang="en-US" sz="2800" dirty="0"/>
              <a:t>There is but one reality and one essence that is expounded in the worlds of outer form, and, at each of its stages, is described by a specific name ... in accordance with the degrees of its particular manifestations on the plane of this limited world</a:t>
            </a:r>
            <a:r>
              <a:rPr lang="en-US" sz="2800" dirty="0" smtClean="0"/>
              <a:t>.”</a:t>
            </a:r>
          </a:p>
          <a:p>
            <a:endParaRPr lang="en-US" sz="2800" dirty="0"/>
          </a:p>
          <a:p>
            <a:r>
              <a:rPr lang="en-US" sz="2800" dirty="0" smtClean="0"/>
              <a:t>(cited in </a:t>
            </a:r>
            <a:r>
              <a:rPr lang="en-US" sz="2800" dirty="0"/>
              <a:t>"A </a:t>
            </a:r>
            <a:r>
              <a:rPr lang="en-US" sz="2800" dirty="0" err="1"/>
              <a:t>Bahá'í</a:t>
            </a:r>
            <a:r>
              <a:rPr lang="en-US" sz="2800" dirty="0"/>
              <a:t> Perspective on the Origin of Matter", </a:t>
            </a:r>
            <a:r>
              <a:rPr lang="en-US" sz="2800" dirty="0" smtClean="0"/>
              <a:t>Journal of Baha’i Studies 2:3 p.41-42 – </a:t>
            </a:r>
            <a:r>
              <a:rPr lang="en-US" sz="2800" dirty="0" err="1" smtClean="0"/>
              <a:t>provis</a:t>
            </a:r>
            <a:r>
              <a:rPr lang="en-US" sz="2800" dirty="0" smtClean="0"/>
              <a:t>. </a:t>
            </a:r>
            <a:r>
              <a:rPr lang="en-US" sz="2800" dirty="0"/>
              <a:t>t</a:t>
            </a:r>
            <a:r>
              <a:rPr lang="en-US" sz="2800" dirty="0" smtClean="0"/>
              <a:t>rans.)</a:t>
            </a:r>
            <a:endParaRPr lang="en-US" sz="2800" dirty="0"/>
          </a:p>
        </p:txBody>
      </p:sp>
      <p:sp>
        <p:nvSpPr>
          <p:cNvPr id="4" name="TextBox 3"/>
          <p:cNvSpPr txBox="1"/>
          <p:nvPr/>
        </p:nvSpPr>
        <p:spPr>
          <a:xfrm>
            <a:off x="672185" y="4838289"/>
            <a:ext cx="3070834" cy="769441"/>
          </a:xfrm>
          <a:prstGeom prst="rect">
            <a:avLst/>
          </a:prstGeom>
          <a:noFill/>
        </p:spPr>
        <p:txBody>
          <a:bodyPr wrap="square" rtlCol="0">
            <a:spAutoFit/>
          </a:bodyPr>
          <a:lstStyle/>
          <a:p>
            <a:r>
              <a:rPr lang="en-US" sz="2400" dirty="0" smtClean="0"/>
              <a:t>Bahá’u’ll</a:t>
            </a:r>
            <a:r>
              <a:rPr lang="en-US" sz="2400" dirty="0"/>
              <a:t>á</a:t>
            </a:r>
            <a:r>
              <a:rPr lang="en-US" sz="2400" dirty="0" smtClean="0"/>
              <a:t>h</a:t>
            </a:r>
          </a:p>
          <a:p>
            <a:r>
              <a:rPr lang="en-US" sz="2000" dirty="0" smtClean="0">
                <a:latin typeface="Bookman Old Style" panose="02050604050505020204" pitchFamily="18" charset="0"/>
              </a:rPr>
              <a:t>(1817-1892)</a:t>
            </a:r>
          </a:p>
        </p:txBody>
      </p:sp>
      <p:pic>
        <p:nvPicPr>
          <p:cNvPr id="1026" name="Picture 2" descr="http://www.bahaullah.org/bahaullah.jpg?0441329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72185" y="808380"/>
            <a:ext cx="3200400" cy="3810000"/>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5054933"/>
      </p:ext>
    </p:extLst>
  </p:cSld>
  <p:clrMapOvr>
    <a:masterClrMapping/>
  </p:clrMapOvr>
  <p:timing>
    <p:tnLst>
      <p:par>
        <p:cTn xmlns:p14="http://schemas.microsoft.com/office/powerpoint/2010/mai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64666" y="912641"/>
            <a:ext cx="7363968" cy="4031873"/>
          </a:xfrm>
          <a:prstGeom prst="rect">
            <a:avLst/>
          </a:prstGeom>
        </p:spPr>
        <p:txBody>
          <a:bodyPr wrap="square">
            <a:spAutoFit/>
          </a:bodyPr>
          <a:lstStyle/>
          <a:p>
            <a:r>
              <a:rPr lang="en-US" sz="3200" dirty="0" smtClean="0"/>
              <a:t>“</a:t>
            </a:r>
            <a:r>
              <a:rPr lang="en-US" sz="3200" dirty="0"/>
              <a:t>The essence of existence is a spiritual reality because invisible forces of the spirit are the origin of matter and the foundation thereof.</a:t>
            </a:r>
            <a:r>
              <a:rPr lang="en-US" sz="3200" dirty="0" smtClean="0"/>
              <a:t>” </a:t>
            </a:r>
          </a:p>
          <a:p>
            <a:r>
              <a:rPr lang="en-US" sz="3200" dirty="0" smtClean="0"/>
              <a:t>(translation from a letter in Persian) </a:t>
            </a:r>
          </a:p>
          <a:p>
            <a:endParaRPr lang="en-US" sz="3200" dirty="0"/>
          </a:p>
          <a:p>
            <a:endParaRPr lang="en-US" sz="3200" dirty="0"/>
          </a:p>
          <a:p>
            <a:endParaRPr lang="en-US" sz="3200" dirty="0">
              <a:solidFill>
                <a:schemeClr val="bg1"/>
              </a:solidFill>
            </a:endParaRPr>
          </a:p>
        </p:txBody>
      </p:sp>
      <p:sp>
        <p:nvSpPr>
          <p:cNvPr id="4" name="TextBox 3"/>
          <p:cNvSpPr txBox="1"/>
          <p:nvPr/>
        </p:nvSpPr>
        <p:spPr>
          <a:xfrm>
            <a:off x="801751" y="5204460"/>
            <a:ext cx="3070834" cy="769441"/>
          </a:xfrm>
          <a:prstGeom prst="rect">
            <a:avLst/>
          </a:prstGeom>
          <a:noFill/>
        </p:spPr>
        <p:txBody>
          <a:bodyPr wrap="square" rtlCol="0">
            <a:spAutoFit/>
          </a:bodyPr>
          <a:lstStyle/>
          <a:p>
            <a:r>
              <a:rPr lang="en-US" sz="2400" dirty="0" smtClean="0"/>
              <a:t>Shoghi Effendi</a:t>
            </a:r>
          </a:p>
          <a:p>
            <a:r>
              <a:rPr lang="en-US" sz="2000" dirty="0" smtClean="0">
                <a:latin typeface="Bookman Old Style" panose="02050604050505020204" pitchFamily="18" charset="0"/>
              </a:rPr>
              <a:t>(1897-1957)</a:t>
            </a:r>
          </a:p>
        </p:txBody>
      </p:sp>
      <p:pic>
        <p:nvPicPr>
          <p:cNvPr id="4100" name="Picture 4" descr="https://processbahai.wordpress.com/files/2009/07/shoghi-effendi.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56005" y="912641"/>
            <a:ext cx="3362325" cy="4057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6285117"/>
      </p:ext>
    </p:extLst>
  </p:cSld>
  <p:clrMapOvr>
    <a:masterClrMapping/>
  </p:clrMapOvr>
  <p:timing>
    <p:tnLst>
      <p:par>
        <p:cTn xmlns:p14="http://schemas.microsoft.com/office/powerpoint/2010/mai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79764" y="588683"/>
            <a:ext cx="7739520" cy="6186309"/>
          </a:xfrm>
          <a:prstGeom prst="rect">
            <a:avLst/>
          </a:prstGeom>
        </p:spPr>
        <p:txBody>
          <a:bodyPr wrap="square">
            <a:spAutoFit/>
          </a:bodyPr>
          <a:lstStyle/>
          <a:p>
            <a:r>
              <a:rPr lang="en-US" sz="2200" dirty="0" smtClean="0"/>
              <a:t>“</a:t>
            </a:r>
            <a:r>
              <a:rPr lang="en-US" sz="2200" dirty="0"/>
              <a:t>After passing through the Valley of knowledge, which is the last plane of limitation, the wayfarer cometh to the Valley of Unity, and </a:t>
            </a:r>
            <a:r>
              <a:rPr lang="en-US" sz="2200" dirty="0" err="1"/>
              <a:t>drinketh</a:t>
            </a:r>
            <a:r>
              <a:rPr lang="en-US" sz="2200" dirty="0"/>
              <a:t> from the cup of the Absolute, and </a:t>
            </a:r>
            <a:r>
              <a:rPr lang="en-US" sz="2200" dirty="0" err="1"/>
              <a:t>gazeth</a:t>
            </a:r>
            <a:r>
              <a:rPr lang="en-US" sz="2200" dirty="0"/>
              <a:t> on the Manifestations of Oneness. In this station he </a:t>
            </a:r>
            <a:r>
              <a:rPr lang="en-US" sz="2200" dirty="0" err="1"/>
              <a:t>pierceth</a:t>
            </a:r>
            <a:r>
              <a:rPr lang="en-US" sz="2200" dirty="0"/>
              <a:t> the veils of plurality, </a:t>
            </a:r>
            <a:r>
              <a:rPr lang="en-US" sz="2200" dirty="0" err="1"/>
              <a:t>fleeth</a:t>
            </a:r>
            <a:r>
              <a:rPr lang="en-US" sz="2200" dirty="0"/>
              <a:t> from the worlds of the flesh, and </a:t>
            </a:r>
            <a:r>
              <a:rPr lang="en-US" sz="2200" dirty="0" err="1"/>
              <a:t>ascendeth</a:t>
            </a:r>
            <a:r>
              <a:rPr lang="en-US" sz="2200" dirty="0"/>
              <a:t> into the heaven of </a:t>
            </a:r>
            <a:r>
              <a:rPr lang="en-US" sz="2200" dirty="0" smtClean="0"/>
              <a:t>singleness…. He </a:t>
            </a:r>
            <a:r>
              <a:rPr lang="en-US" sz="2200" dirty="0" err="1"/>
              <a:t>stretcheth</a:t>
            </a:r>
            <a:r>
              <a:rPr lang="en-US" sz="2200" dirty="0"/>
              <a:t> out the hand of truth from the sleeve of the Absolute; he </a:t>
            </a:r>
            <a:r>
              <a:rPr lang="en-US" sz="2200" dirty="0" err="1"/>
              <a:t>revealeth</a:t>
            </a:r>
            <a:r>
              <a:rPr lang="en-US" sz="2200" dirty="0"/>
              <a:t> the secrets of power. He </a:t>
            </a:r>
            <a:r>
              <a:rPr lang="en-US" sz="2200" dirty="0" err="1"/>
              <a:t>seeth</a:t>
            </a:r>
            <a:r>
              <a:rPr lang="en-US" sz="2200" dirty="0"/>
              <a:t> in himself neither name nor fame nor rank, but </a:t>
            </a:r>
            <a:r>
              <a:rPr lang="en-US" sz="2200" dirty="0" err="1"/>
              <a:t>findeth</a:t>
            </a:r>
            <a:r>
              <a:rPr lang="en-US" sz="2200" dirty="0"/>
              <a:t> his own praise in praising God. He </a:t>
            </a:r>
            <a:r>
              <a:rPr lang="en-US" sz="2200" dirty="0" err="1"/>
              <a:t>beholdeth</a:t>
            </a:r>
            <a:r>
              <a:rPr lang="en-US" sz="2200" dirty="0"/>
              <a:t> in his own name the name of God; to him, “all songs are from the King,” </a:t>
            </a:r>
            <a:r>
              <a:rPr lang="en-US" sz="2200" dirty="0" smtClean="0"/>
              <a:t>and </a:t>
            </a:r>
            <a:r>
              <a:rPr lang="en-US" sz="2200" dirty="0"/>
              <a:t>every melody from </a:t>
            </a:r>
            <a:r>
              <a:rPr lang="en-US" sz="2200" dirty="0" smtClean="0"/>
              <a:t>Him…. He </a:t>
            </a:r>
            <a:r>
              <a:rPr lang="en-US" sz="2200" dirty="0" err="1"/>
              <a:t>looketh</a:t>
            </a:r>
            <a:r>
              <a:rPr lang="en-US" sz="2200" dirty="0"/>
              <a:t> on all things with the eye of oneness, and </a:t>
            </a:r>
            <a:r>
              <a:rPr lang="en-US" sz="2200" dirty="0" err="1"/>
              <a:t>seeth</a:t>
            </a:r>
            <a:r>
              <a:rPr lang="en-US" sz="2200" dirty="0"/>
              <a:t> the brilliant rays of the divine sun shining from the dawning-point of Essence alike on all created things, and the lights of singleness reflected over all creation</a:t>
            </a:r>
            <a:r>
              <a:rPr lang="en-US" sz="2200" dirty="0" smtClean="0"/>
              <a:t>.”</a:t>
            </a:r>
          </a:p>
          <a:p>
            <a:r>
              <a:rPr lang="en-US" sz="2200" dirty="0" smtClean="0"/>
              <a:t>(The Seven Valleys)</a:t>
            </a:r>
            <a:endParaRPr lang="en-US" sz="2200" dirty="0"/>
          </a:p>
        </p:txBody>
      </p:sp>
      <p:sp>
        <p:nvSpPr>
          <p:cNvPr id="4" name="TextBox 3"/>
          <p:cNvSpPr txBox="1"/>
          <p:nvPr/>
        </p:nvSpPr>
        <p:spPr>
          <a:xfrm>
            <a:off x="672185" y="4838289"/>
            <a:ext cx="3070834" cy="769441"/>
          </a:xfrm>
          <a:prstGeom prst="rect">
            <a:avLst/>
          </a:prstGeom>
          <a:noFill/>
        </p:spPr>
        <p:txBody>
          <a:bodyPr wrap="square" rtlCol="0">
            <a:spAutoFit/>
          </a:bodyPr>
          <a:lstStyle/>
          <a:p>
            <a:r>
              <a:rPr lang="en-US" sz="2400" dirty="0" smtClean="0"/>
              <a:t>Bahá’u’ll</a:t>
            </a:r>
            <a:r>
              <a:rPr lang="en-US" sz="2400" dirty="0"/>
              <a:t>á</a:t>
            </a:r>
            <a:r>
              <a:rPr lang="en-US" sz="2400" dirty="0" smtClean="0"/>
              <a:t>h</a:t>
            </a:r>
          </a:p>
          <a:p>
            <a:r>
              <a:rPr lang="en-US" sz="2000" dirty="0" smtClean="0">
                <a:latin typeface="Bookman Old Style" panose="02050604050505020204" pitchFamily="18" charset="0"/>
              </a:rPr>
              <a:t>(1817-1892)</a:t>
            </a:r>
          </a:p>
        </p:txBody>
      </p:sp>
      <p:pic>
        <p:nvPicPr>
          <p:cNvPr id="1026" name="Picture 2" descr="http://www.bahaullah.org/bahaullah.jpg?0441329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72185" y="808380"/>
            <a:ext cx="3200400" cy="3810000"/>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2927020"/>
      </p:ext>
    </p:extLst>
  </p:cSld>
  <p:clrMapOvr>
    <a:masterClrMapping/>
  </p:clrMapOvr>
  <p:timing>
    <p:tnLst>
      <p:par>
        <p:cTn xmlns:p14="http://schemas.microsoft.com/office/powerpoint/2010/mai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7478" y="0"/>
            <a:ext cx="10137044" cy="6858000"/>
          </a:xfrm>
          <a:prstGeom prst="rect">
            <a:avLst/>
          </a:prstGeom>
        </p:spPr>
      </p:pic>
    </p:spTree>
    <p:extLst>
      <p:ext uri="{BB962C8B-B14F-4D97-AF65-F5344CB8AC3E}">
        <p14:creationId xmlns:p14="http://schemas.microsoft.com/office/powerpoint/2010/main" val="446142938"/>
      </p:ext>
    </p:extLst>
  </p:cSld>
  <p:clrMapOvr>
    <a:masterClrMapping/>
  </p:clrMapOvr>
  <p:timing>
    <p:tnLst>
      <p:par>
        <p:cTn xmlns:p14="http://schemas.microsoft.com/office/powerpoint/2010/mai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58982" y="5098472"/>
            <a:ext cx="1253869" cy="369332"/>
          </a:xfrm>
          <a:prstGeom prst="rect">
            <a:avLst/>
          </a:prstGeom>
          <a:noFill/>
        </p:spPr>
        <p:txBody>
          <a:bodyPr wrap="none" rtlCol="0">
            <a:spAutoFit/>
          </a:bodyPr>
          <a:lstStyle/>
          <a:p>
            <a:r>
              <a:rPr lang="en-US" dirty="0" smtClean="0"/>
              <a:t>Not used:</a:t>
            </a:r>
            <a:endParaRPr lang="en-US" dirty="0"/>
          </a:p>
        </p:txBody>
      </p:sp>
    </p:spTree>
    <p:extLst>
      <p:ext uri="{BB962C8B-B14F-4D97-AF65-F5344CB8AC3E}">
        <p14:creationId xmlns:p14="http://schemas.microsoft.com/office/powerpoint/2010/main" val="1368481999"/>
      </p:ext>
    </p:extLst>
  </p:cSld>
  <p:clrMapOvr>
    <a:masterClrMapping/>
  </p:clrMapOvr>
  <p:timing>
    <p:tnLst>
      <p:par>
        <p:cTn xmlns:p14="http://schemas.microsoft.com/office/powerpoint/2010/mai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01312" y="808380"/>
            <a:ext cx="7363968" cy="4832092"/>
          </a:xfrm>
          <a:prstGeom prst="rect">
            <a:avLst/>
          </a:prstGeom>
        </p:spPr>
        <p:txBody>
          <a:bodyPr wrap="square">
            <a:spAutoFit/>
          </a:bodyPr>
          <a:lstStyle/>
          <a:p>
            <a:r>
              <a:rPr lang="en-US" sz="2800" dirty="0" smtClean="0"/>
              <a:t>“</a:t>
            </a:r>
            <a:r>
              <a:rPr lang="en-US" sz="2800" dirty="0"/>
              <a:t>Having recognized thy powerlessness to attain to an adequate understanding of that Reality which </a:t>
            </a:r>
            <a:r>
              <a:rPr lang="en-US" sz="2800" dirty="0" err="1"/>
              <a:t>abideth</a:t>
            </a:r>
            <a:r>
              <a:rPr lang="en-US" sz="2800" dirty="0"/>
              <a:t> within thee, thou wilt readily admit the futility of such efforts … to fathom the mystery of the Living God…. This confession of helplessness which mature contemplation must eventually impel every mind to make is in itself the acme of human understanding, and </a:t>
            </a:r>
            <a:r>
              <a:rPr lang="en-US" sz="2800" dirty="0" err="1"/>
              <a:t>marketh</a:t>
            </a:r>
            <a:r>
              <a:rPr lang="en-US" sz="2800" dirty="0"/>
              <a:t> the culmination of man's development</a:t>
            </a:r>
            <a:r>
              <a:rPr lang="en-US" sz="2800" dirty="0" smtClean="0"/>
              <a:t>.” </a:t>
            </a:r>
            <a:r>
              <a:rPr lang="en-US" sz="2800" dirty="0"/>
              <a:t> </a:t>
            </a:r>
          </a:p>
          <a:p>
            <a:r>
              <a:rPr lang="en-US" sz="2800" dirty="0"/>
              <a:t>(Bahá’u’lláh</a:t>
            </a:r>
            <a:r>
              <a:rPr lang="en-US" sz="2800" dirty="0" smtClean="0"/>
              <a:t>, </a:t>
            </a:r>
            <a:r>
              <a:rPr lang="en-US" sz="2800" i="1" dirty="0" smtClean="0"/>
              <a:t>Gleanings </a:t>
            </a:r>
            <a:r>
              <a:rPr lang="en-US" sz="2800" dirty="0" smtClean="0"/>
              <a:t>#83) </a:t>
            </a:r>
            <a:endParaRPr lang="en-US" sz="2800" dirty="0"/>
          </a:p>
        </p:txBody>
      </p:sp>
      <p:sp>
        <p:nvSpPr>
          <p:cNvPr id="4" name="TextBox 3"/>
          <p:cNvSpPr txBox="1"/>
          <p:nvPr/>
        </p:nvSpPr>
        <p:spPr>
          <a:xfrm>
            <a:off x="672185" y="4838289"/>
            <a:ext cx="3070834" cy="769441"/>
          </a:xfrm>
          <a:prstGeom prst="rect">
            <a:avLst/>
          </a:prstGeom>
          <a:noFill/>
        </p:spPr>
        <p:txBody>
          <a:bodyPr wrap="square" rtlCol="0">
            <a:spAutoFit/>
          </a:bodyPr>
          <a:lstStyle/>
          <a:p>
            <a:r>
              <a:rPr lang="en-US" sz="2400" dirty="0" smtClean="0"/>
              <a:t>Bahá’u’ll</a:t>
            </a:r>
            <a:r>
              <a:rPr lang="en-US" sz="2400" dirty="0"/>
              <a:t>á</a:t>
            </a:r>
            <a:r>
              <a:rPr lang="en-US" sz="2400" dirty="0" smtClean="0"/>
              <a:t>h</a:t>
            </a:r>
          </a:p>
          <a:p>
            <a:r>
              <a:rPr lang="en-US" sz="2000" dirty="0" smtClean="0">
                <a:latin typeface="Bookman Old Style" panose="02050604050505020204" pitchFamily="18" charset="0"/>
              </a:rPr>
              <a:t>(1817-1892)</a:t>
            </a:r>
          </a:p>
        </p:txBody>
      </p:sp>
      <p:pic>
        <p:nvPicPr>
          <p:cNvPr id="1026" name="Picture 2" descr="http://www.bahaullah.org/bahaullah.jpg?0441329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72185" y="808380"/>
            <a:ext cx="3200400" cy="3810000"/>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9791604"/>
      </p:ext>
    </p:extLst>
  </p:cSld>
  <p:clrMapOvr>
    <a:masterClrMapping/>
  </p:clrMapOvr>
  <p:timing>
    <p:tnLst>
      <p:par>
        <p:cTn xmlns:p14="http://schemas.microsoft.com/office/powerpoint/2010/mai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75184" y="808380"/>
            <a:ext cx="7363968" cy="2800767"/>
          </a:xfrm>
          <a:prstGeom prst="rect">
            <a:avLst/>
          </a:prstGeom>
        </p:spPr>
        <p:txBody>
          <a:bodyPr wrap="square">
            <a:spAutoFit/>
          </a:bodyPr>
          <a:lstStyle/>
          <a:p>
            <a:r>
              <a:rPr lang="en-US" sz="3600" dirty="0" smtClean="0">
                <a:latin typeface="Bookman Old Style" panose="02050604050505020204" pitchFamily="18" charset="0"/>
              </a:rPr>
              <a:t>“</a:t>
            </a:r>
            <a:r>
              <a:rPr lang="en-US" sz="2800" dirty="0"/>
              <a:t>...the wisdom of God necessitates diversity and distinction in the earning of livelihood.  If there were no diversity there would be no order in affairs and no perfection in existence</a:t>
            </a:r>
            <a:r>
              <a:rPr lang="en-US" sz="2800" dirty="0" smtClean="0"/>
              <a:t>.” </a:t>
            </a:r>
            <a:r>
              <a:rPr lang="en-US" sz="2800" dirty="0"/>
              <a:t> </a:t>
            </a:r>
            <a:r>
              <a:rPr lang="en-US" sz="2800" dirty="0" smtClean="0"/>
              <a:t>(</a:t>
            </a:r>
            <a:r>
              <a:rPr lang="en-US" sz="2800" dirty="0" err="1" smtClean="0"/>
              <a:t>provis</a:t>
            </a:r>
            <a:r>
              <a:rPr lang="en-US" sz="2800" dirty="0"/>
              <a:t>. trans., </a:t>
            </a:r>
            <a:r>
              <a:rPr lang="en-US" sz="2800" dirty="0" err="1" smtClean="0"/>
              <a:t>Makatib</a:t>
            </a:r>
            <a:r>
              <a:rPr lang="en-US" sz="2800" dirty="0" smtClean="0"/>
              <a:t>-</a:t>
            </a:r>
            <a:r>
              <a:rPr lang="en-US" sz="2800" dirty="0" err="1" smtClean="0"/>
              <a:t>i</a:t>
            </a:r>
            <a:r>
              <a:rPr lang="en-US" sz="2800" dirty="0" smtClean="0"/>
              <a:t>-</a:t>
            </a:r>
            <a:r>
              <a:rPr lang="en-US" sz="2800" dirty="0" err="1" smtClean="0"/>
              <a:t>Abdu’l</a:t>
            </a:r>
            <a:r>
              <a:rPr lang="en-US" sz="2800" dirty="0" smtClean="0"/>
              <a:t>-Baha </a:t>
            </a:r>
            <a:r>
              <a:rPr lang="en-US" sz="2800" dirty="0"/>
              <a:t>vol. 1</a:t>
            </a:r>
            <a:r>
              <a:rPr lang="en-US" sz="2800" dirty="0" smtClean="0"/>
              <a:t>) </a:t>
            </a:r>
            <a:r>
              <a:rPr lang="en-US" sz="2800" dirty="0"/>
              <a:t> </a:t>
            </a:r>
            <a:endParaRPr lang="en-US" sz="2800" dirty="0" smtClean="0"/>
          </a:p>
        </p:txBody>
      </p:sp>
      <p:sp>
        <p:nvSpPr>
          <p:cNvPr id="4" name="TextBox 3"/>
          <p:cNvSpPr txBox="1"/>
          <p:nvPr/>
        </p:nvSpPr>
        <p:spPr>
          <a:xfrm>
            <a:off x="801751" y="5204460"/>
            <a:ext cx="3070834" cy="830997"/>
          </a:xfrm>
          <a:prstGeom prst="rect">
            <a:avLst/>
          </a:prstGeom>
          <a:noFill/>
        </p:spPr>
        <p:txBody>
          <a:bodyPr wrap="square" rtlCol="0">
            <a:spAutoFit/>
          </a:bodyPr>
          <a:lstStyle/>
          <a:p>
            <a:r>
              <a:rPr lang="en-US" sz="2400" dirty="0" smtClean="0"/>
              <a:t>'</a:t>
            </a:r>
            <a:r>
              <a:rPr lang="en-US" sz="2400" dirty="0" err="1" smtClean="0"/>
              <a:t>Abdu'l-Bahá</a:t>
            </a:r>
            <a:endParaRPr lang="en-US" sz="2400" dirty="0" smtClean="0"/>
          </a:p>
          <a:p>
            <a:r>
              <a:rPr lang="en-US" sz="2400" dirty="0" smtClean="0">
                <a:latin typeface="Bookman Old Style" panose="02050604050505020204" pitchFamily="18" charset="0"/>
              </a:rPr>
              <a:t>(1844-1921)</a:t>
            </a:r>
          </a:p>
        </p:txBody>
      </p:sp>
      <p:pic>
        <p:nvPicPr>
          <p:cNvPr id="1028" name="Picture 4" descr="http://www.bahaibahai.com/eng/images/articles/kissing_hands_feet/Abdul_Baha.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75360" y="808380"/>
            <a:ext cx="3197225" cy="4240351"/>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5206202"/>
      </p:ext>
    </p:extLst>
  </p:cSld>
  <p:clrMapOvr>
    <a:masterClrMapping/>
  </p:clrMapOvr>
  <p:timing>
    <p:tnLst>
      <p:par>
        <p:cTn xmlns:p14="http://schemas.microsoft.com/office/powerpoint/2010/mai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01312" y="808380"/>
            <a:ext cx="7363968" cy="5693866"/>
          </a:xfrm>
          <a:prstGeom prst="rect">
            <a:avLst/>
          </a:prstGeom>
        </p:spPr>
        <p:txBody>
          <a:bodyPr wrap="square">
            <a:spAutoFit/>
          </a:bodyPr>
          <a:lstStyle/>
          <a:p>
            <a:r>
              <a:rPr lang="en-US" sz="2800" dirty="0" smtClean="0"/>
              <a:t>“</a:t>
            </a:r>
            <a:r>
              <a:rPr lang="en-US" sz="2800" dirty="0"/>
              <a:t>Say:  Rejoice not in the things ye possess; tonight they are yours, tomorrow others will possess them.... Can ye claim that what ye own is lasting or secure? Nay! By Myself, the All-Merciful. The days of your life flee away as a breath of wind, and all your pomp and glory shall be folded up as were the pomp and glory of those gone before you…. What advantage is there in the earthly things which men possess?  That which shall profit them, they have utterly neglected</a:t>
            </a:r>
            <a:r>
              <a:rPr lang="en-US" sz="2800" dirty="0" smtClean="0"/>
              <a:t>.” </a:t>
            </a:r>
          </a:p>
          <a:p>
            <a:r>
              <a:rPr lang="en-US" sz="2800" dirty="0" smtClean="0"/>
              <a:t>(</a:t>
            </a:r>
            <a:r>
              <a:rPr lang="en-US" sz="2800" dirty="0" err="1" smtClean="0"/>
              <a:t>Kitáb-i-Aqdas</a:t>
            </a:r>
            <a:r>
              <a:rPr lang="en-US" sz="2800" dirty="0" smtClean="0"/>
              <a:t> </a:t>
            </a:r>
            <a:r>
              <a:rPr lang="en-US" sz="2800" dirty="0"/>
              <a:t>#40</a:t>
            </a:r>
            <a:r>
              <a:rPr lang="en-US" sz="2800" dirty="0" smtClean="0"/>
              <a:t>)</a:t>
            </a:r>
          </a:p>
        </p:txBody>
      </p:sp>
      <p:sp>
        <p:nvSpPr>
          <p:cNvPr id="4" name="TextBox 3"/>
          <p:cNvSpPr txBox="1"/>
          <p:nvPr/>
        </p:nvSpPr>
        <p:spPr>
          <a:xfrm>
            <a:off x="672185" y="4838289"/>
            <a:ext cx="3070834" cy="769441"/>
          </a:xfrm>
          <a:prstGeom prst="rect">
            <a:avLst/>
          </a:prstGeom>
          <a:noFill/>
        </p:spPr>
        <p:txBody>
          <a:bodyPr wrap="square" rtlCol="0">
            <a:spAutoFit/>
          </a:bodyPr>
          <a:lstStyle/>
          <a:p>
            <a:r>
              <a:rPr lang="en-US" sz="2400" dirty="0" smtClean="0"/>
              <a:t>Bahá’u’ll</a:t>
            </a:r>
            <a:r>
              <a:rPr lang="en-US" sz="2400" dirty="0"/>
              <a:t>á</a:t>
            </a:r>
            <a:r>
              <a:rPr lang="en-US" sz="2400" dirty="0" smtClean="0"/>
              <a:t>h</a:t>
            </a:r>
          </a:p>
          <a:p>
            <a:r>
              <a:rPr lang="en-US" sz="2000" dirty="0" smtClean="0">
                <a:latin typeface="Bookman Old Style" panose="02050604050505020204" pitchFamily="18" charset="0"/>
              </a:rPr>
              <a:t>(1817-1892)</a:t>
            </a:r>
          </a:p>
        </p:txBody>
      </p:sp>
      <p:pic>
        <p:nvPicPr>
          <p:cNvPr id="1026" name="Picture 2" descr="http://www.bahaullah.org/bahaullah.jpg?0441329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72185" y="808380"/>
            <a:ext cx="3200400" cy="3810000"/>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254046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Image result for chauvet cave painting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900881"/>
            <a:ext cx="6838382" cy="4570769"/>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Image result for chauvet cave skull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42324" y="1886563"/>
            <a:ext cx="7286625" cy="4838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14123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98072" y="660896"/>
            <a:ext cx="7515385" cy="6063198"/>
          </a:xfrm>
          <a:prstGeom prst="rect">
            <a:avLst/>
          </a:prstGeom>
        </p:spPr>
        <p:txBody>
          <a:bodyPr wrap="square">
            <a:spAutoFit/>
          </a:bodyPr>
          <a:lstStyle/>
          <a:p>
            <a:r>
              <a:rPr lang="en-US" sz="2800" dirty="0" smtClean="0">
                <a:latin typeface="Bookman Old Style" panose="02050604050505020204" pitchFamily="18" charset="0"/>
              </a:rPr>
              <a:t>“</a:t>
            </a:r>
            <a:r>
              <a:rPr lang="en-US" sz="2000" dirty="0"/>
              <a:t>Once </a:t>
            </a:r>
            <a:r>
              <a:rPr lang="en-US" sz="2000" dirty="0" err="1" smtClean="0"/>
              <a:t>Varq</a:t>
            </a:r>
            <a:r>
              <a:rPr lang="en-US" sz="2000" dirty="0" err="1"/>
              <a:t>á</a:t>
            </a:r>
            <a:r>
              <a:rPr lang="en-US" sz="2000" dirty="0" smtClean="0"/>
              <a:t> </a:t>
            </a:r>
            <a:r>
              <a:rPr lang="en-US" sz="2000" dirty="0"/>
              <a:t>asked Bahá'u'lláh, 'How will the Cause of God be universally adopted by mankind?' Bahá'u'lláh said that first, the nations of the world would arm themselves with infernal engines of war, and when fully armed would attack each other like bloodthirsty beasts. As a result, there would be enormous bloodshed throughout the world. Then the wise from all nations would gather together to investigate the cause of such bloodshed.  They would come to the conclusion that prejudices were the cause, a major form being religious prejudice. They would therefore try to eliminate religion so as to eliminate prejudice.  Later they would realize that man cannot live without religion.  Then they would study the teachings of all religions to see which of the religions conformed to the prevailing conditions of the time</a:t>
            </a:r>
            <a:r>
              <a:rPr lang="en-US" sz="2000" dirty="0" smtClean="0"/>
              <a:t>.  It is then that the Cause of God would become universal.”</a:t>
            </a:r>
          </a:p>
          <a:p>
            <a:endParaRPr lang="en-US" sz="2000" dirty="0" smtClean="0"/>
          </a:p>
          <a:p>
            <a:r>
              <a:rPr lang="en-US" sz="2000" dirty="0" smtClean="0"/>
              <a:t>(</a:t>
            </a:r>
            <a:r>
              <a:rPr lang="en-US" sz="2000" i="1" dirty="0"/>
              <a:t>The Revelation of Bahá'u'lláh</a:t>
            </a:r>
            <a:r>
              <a:rPr lang="en-US" sz="2000" dirty="0"/>
              <a:t>, vol.4, p.56; </a:t>
            </a:r>
            <a:r>
              <a:rPr lang="en-US" sz="2000" dirty="0" smtClean="0"/>
              <a:t>original Persian in </a:t>
            </a:r>
            <a:r>
              <a:rPr lang="en-US" sz="2000" i="1" dirty="0" err="1" smtClean="0"/>
              <a:t>Misábih-i-Hidáyat</a:t>
            </a:r>
            <a:r>
              <a:rPr lang="en-US" sz="2000" i="1" dirty="0" smtClean="0"/>
              <a:t>,</a:t>
            </a:r>
            <a:r>
              <a:rPr lang="en-US" sz="2000" dirty="0" smtClean="0"/>
              <a:t> vol.1, </a:t>
            </a:r>
            <a:r>
              <a:rPr lang="en-US" sz="2000" dirty="0"/>
              <a:t>p.263)</a:t>
            </a:r>
            <a:endParaRPr lang="en-US" sz="2000" dirty="0">
              <a:solidFill>
                <a:schemeClr val="bg1"/>
              </a:solidFill>
            </a:endParaRPr>
          </a:p>
        </p:txBody>
      </p:sp>
      <p:sp>
        <p:nvSpPr>
          <p:cNvPr id="4" name="TextBox 3"/>
          <p:cNvSpPr txBox="1"/>
          <p:nvPr/>
        </p:nvSpPr>
        <p:spPr>
          <a:xfrm>
            <a:off x="675360" y="4585028"/>
            <a:ext cx="3070834" cy="1015663"/>
          </a:xfrm>
          <a:prstGeom prst="rect">
            <a:avLst/>
          </a:prstGeom>
          <a:noFill/>
        </p:spPr>
        <p:txBody>
          <a:bodyPr wrap="square" rtlCol="0">
            <a:spAutoFit/>
          </a:bodyPr>
          <a:lstStyle/>
          <a:p>
            <a:r>
              <a:rPr lang="en-US" sz="2000" dirty="0" err="1" smtClean="0"/>
              <a:t>Mirza</a:t>
            </a:r>
            <a:r>
              <a:rPr lang="en-US" sz="2000" dirty="0" smtClean="0"/>
              <a:t> Ali Muhammad, “</a:t>
            </a:r>
            <a:r>
              <a:rPr lang="en-US" sz="2000" dirty="0" err="1" smtClean="0"/>
              <a:t>Varqá</a:t>
            </a:r>
            <a:r>
              <a:rPr lang="en-US" sz="2000" dirty="0" smtClean="0"/>
              <a:t>”</a:t>
            </a:r>
          </a:p>
          <a:p>
            <a:r>
              <a:rPr lang="en-US" sz="2000" dirty="0" smtClean="0">
                <a:latin typeface="Bookman Old Style" panose="02050604050505020204" pitchFamily="18" charset="0"/>
              </a:rPr>
              <a:t>(1855-1896)</a:t>
            </a:r>
          </a:p>
        </p:txBody>
      </p:sp>
      <p:pic>
        <p:nvPicPr>
          <p:cNvPr id="7170" name="Picture 2" descr="Image result for varqa apostle of baha'u'llah"/>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75360" y="808379"/>
            <a:ext cx="3220946" cy="3630885"/>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150355"/>
      </p:ext>
    </p:extLst>
  </p:cSld>
  <p:clrMapOvr>
    <a:masterClrMapping/>
  </p:clrMapOvr>
  <p:timing>
    <p:tnLst>
      <p:par>
        <p:cTn xmlns:p14="http://schemas.microsoft.com/office/powerpoint/2010/mai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10000" y="1058907"/>
            <a:ext cx="7241172" cy="4893647"/>
          </a:xfrm>
          <a:prstGeom prst="rect">
            <a:avLst/>
          </a:prstGeom>
        </p:spPr>
        <p:txBody>
          <a:bodyPr wrap="square">
            <a:spAutoFit/>
          </a:bodyPr>
          <a:lstStyle/>
          <a:p>
            <a:r>
              <a:rPr lang="en-US" sz="2400" dirty="0" smtClean="0"/>
              <a:t>“</a:t>
            </a:r>
            <a:r>
              <a:rPr lang="en-US" sz="2400" dirty="0"/>
              <a:t>The inordinate disparity between rich and poor, a source of acute suffering, keeps the world in a state of instability, virtually on the brink of war. Few societies have dealt effectively with this </a:t>
            </a:r>
            <a:r>
              <a:rPr lang="en-US" sz="2400" dirty="0" smtClean="0"/>
              <a:t>situation…. </a:t>
            </a:r>
            <a:r>
              <a:rPr lang="en-US" sz="2400" i="1" dirty="0" smtClean="0"/>
              <a:t>It </a:t>
            </a:r>
            <a:r>
              <a:rPr lang="en-US" sz="2400" i="1" dirty="0"/>
              <a:t>is an issue that is bound up not only with the necessity for eliminating extremes of wealth and poverty but also with those spiritual verities the understanding of which can produce a new universal attitude. Fostering such an attitude is itself a major part of the solution</a:t>
            </a:r>
            <a:r>
              <a:rPr lang="en-US" sz="2400" i="1" dirty="0" smtClean="0"/>
              <a:t>.”</a:t>
            </a:r>
            <a:r>
              <a:rPr lang="en-US" sz="2400" dirty="0" smtClean="0"/>
              <a:t> </a:t>
            </a:r>
            <a:r>
              <a:rPr lang="en-US" sz="2400" dirty="0"/>
              <a:t> </a:t>
            </a:r>
            <a:endParaRPr lang="en-US" sz="2400" dirty="0" smtClean="0"/>
          </a:p>
          <a:p>
            <a:endParaRPr lang="en-US" sz="2400" dirty="0" smtClean="0"/>
          </a:p>
          <a:p>
            <a:r>
              <a:rPr lang="en-US" sz="2400" dirty="0" smtClean="0"/>
              <a:t>("</a:t>
            </a:r>
            <a:r>
              <a:rPr lang="en-US" sz="2400" dirty="0"/>
              <a:t>The Promise of World Peace", Oct. 1985</a:t>
            </a:r>
            <a:r>
              <a:rPr lang="en-US" sz="2400" dirty="0" smtClean="0"/>
              <a:t>)</a:t>
            </a:r>
            <a:endParaRPr lang="en-US" sz="2400" dirty="0"/>
          </a:p>
        </p:txBody>
      </p:sp>
      <p:sp>
        <p:nvSpPr>
          <p:cNvPr id="4" name="TextBox 3"/>
          <p:cNvSpPr txBox="1"/>
          <p:nvPr/>
        </p:nvSpPr>
        <p:spPr>
          <a:xfrm>
            <a:off x="1305302" y="4238092"/>
            <a:ext cx="2303126" cy="646331"/>
          </a:xfrm>
          <a:prstGeom prst="rect">
            <a:avLst/>
          </a:prstGeom>
          <a:noFill/>
        </p:spPr>
        <p:txBody>
          <a:bodyPr wrap="square" rtlCol="0">
            <a:spAutoFit/>
          </a:bodyPr>
          <a:lstStyle/>
          <a:p>
            <a:r>
              <a:rPr lang="en-US" dirty="0"/>
              <a:t>The Universal House of </a:t>
            </a:r>
            <a:r>
              <a:rPr lang="en-US" dirty="0" smtClean="0"/>
              <a:t>Justice</a:t>
            </a:r>
            <a:endParaRPr lang="en-US" sz="1500" dirty="0">
              <a:latin typeface="Bookman Old Style" panose="02050604050505020204" pitchFamily="18" charset="0"/>
            </a:endParaRPr>
          </a:p>
        </p:txBody>
      </p:sp>
      <p:pic>
        <p:nvPicPr>
          <p:cNvPr id="4098" name="Picture 2" descr="http://covenantstudy.org/images/seat-3.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305303" y="1058907"/>
            <a:ext cx="2318567" cy="3083565"/>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3793734"/>
      </p:ext>
    </p:extLst>
  </p:cSld>
  <p:clrMapOvr>
    <a:masterClrMapping/>
  </p:clrMapOvr>
  <p:timing>
    <p:tnLst>
      <p:par>
        <p:cTn xmlns:p14="http://schemas.microsoft.com/office/powerpoint/2010/mai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75184" y="808380"/>
            <a:ext cx="7363968" cy="5632311"/>
          </a:xfrm>
          <a:prstGeom prst="rect">
            <a:avLst/>
          </a:prstGeom>
        </p:spPr>
        <p:txBody>
          <a:bodyPr wrap="square">
            <a:spAutoFit/>
          </a:bodyPr>
          <a:lstStyle/>
          <a:p>
            <a:r>
              <a:rPr lang="en-US" sz="2400" dirty="0" smtClean="0"/>
              <a:t>Question:  Could </a:t>
            </a:r>
            <a:r>
              <a:rPr lang="en-US" sz="2400" dirty="0"/>
              <a:t>not the </a:t>
            </a:r>
            <a:r>
              <a:rPr lang="en-US" sz="2400" dirty="0" err="1"/>
              <a:t>Bahá'í</a:t>
            </a:r>
            <a:r>
              <a:rPr lang="en-US" sz="2400" dirty="0"/>
              <a:t> Movement be furthered by use of socialist and labor union movements</a:t>
            </a:r>
            <a:r>
              <a:rPr lang="en-US" sz="2400" dirty="0" smtClean="0"/>
              <a:t>?</a:t>
            </a:r>
          </a:p>
          <a:p>
            <a:endParaRPr lang="en-US" sz="2400" dirty="0" smtClean="0"/>
          </a:p>
          <a:p>
            <a:r>
              <a:rPr lang="en-US" sz="2400" dirty="0" smtClean="0"/>
              <a:t>“All </a:t>
            </a:r>
            <a:r>
              <a:rPr lang="en-US" sz="2400" dirty="0"/>
              <a:t>nations must become socialistic </a:t>
            </a:r>
            <a:r>
              <a:rPr lang="en-US" sz="2400" i="1" dirty="0"/>
              <a:t>in spirit</a:t>
            </a:r>
            <a:r>
              <a:rPr lang="en-US" sz="2400" dirty="0"/>
              <a:t>.  People must not be forced by circumstances to help the poor.  They must give aid willingly.  </a:t>
            </a:r>
            <a:r>
              <a:rPr lang="en-US" sz="2400" i="1" dirty="0"/>
              <a:t>That which the socialists aim to accomplish in the economic world will in time be done by the people freely through faith and love and cooperation.</a:t>
            </a:r>
            <a:r>
              <a:rPr lang="en-US" sz="2400" dirty="0"/>
              <a:t>  For that which is established through loving friendship is permanent.  </a:t>
            </a:r>
            <a:endParaRPr lang="en-US" sz="2400" dirty="0" smtClean="0"/>
          </a:p>
          <a:p>
            <a:endParaRPr lang="en-US" sz="2400" dirty="0"/>
          </a:p>
          <a:p>
            <a:r>
              <a:rPr lang="en-US" sz="2400" dirty="0" smtClean="0"/>
              <a:t>(Talk </a:t>
            </a:r>
            <a:r>
              <a:rPr lang="en-US" sz="2400" dirty="0"/>
              <a:t>given in Washington D.C., 22 Apr. 1912, Barstow collection #</a:t>
            </a:r>
            <a:r>
              <a:rPr lang="en-US" sz="2400" dirty="0" smtClean="0"/>
              <a:t>336B)</a:t>
            </a:r>
            <a:r>
              <a:rPr lang="en-US" sz="2400" dirty="0"/>
              <a:t> </a:t>
            </a:r>
            <a:endParaRPr lang="en-US" sz="2400" dirty="0" smtClean="0"/>
          </a:p>
        </p:txBody>
      </p:sp>
      <p:sp>
        <p:nvSpPr>
          <p:cNvPr id="4" name="TextBox 3"/>
          <p:cNvSpPr txBox="1"/>
          <p:nvPr/>
        </p:nvSpPr>
        <p:spPr>
          <a:xfrm>
            <a:off x="801751" y="5204460"/>
            <a:ext cx="3070834" cy="830997"/>
          </a:xfrm>
          <a:prstGeom prst="rect">
            <a:avLst/>
          </a:prstGeom>
          <a:noFill/>
        </p:spPr>
        <p:txBody>
          <a:bodyPr wrap="square" rtlCol="0">
            <a:spAutoFit/>
          </a:bodyPr>
          <a:lstStyle/>
          <a:p>
            <a:r>
              <a:rPr lang="en-US" sz="2400" dirty="0" smtClean="0"/>
              <a:t>'</a:t>
            </a:r>
            <a:r>
              <a:rPr lang="en-US" sz="2400" dirty="0" err="1" smtClean="0"/>
              <a:t>Abdu'l-Bahá</a:t>
            </a:r>
            <a:endParaRPr lang="en-US" sz="2400" dirty="0" smtClean="0"/>
          </a:p>
          <a:p>
            <a:r>
              <a:rPr lang="en-US" sz="2400" dirty="0" smtClean="0">
                <a:latin typeface="Bookman Old Style" panose="02050604050505020204" pitchFamily="18" charset="0"/>
              </a:rPr>
              <a:t>(1844-1921)</a:t>
            </a:r>
          </a:p>
        </p:txBody>
      </p:sp>
      <p:pic>
        <p:nvPicPr>
          <p:cNvPr id="1028" name="Picture 4" descr="http://www.bahaibahai.com/eng/images/articles/kissing_hands_feet/Abdul_Baha.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75360" y="808380"/>
            <a:ext cx="3197225" cy="4240351"/>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1063828"/>
      </p:ext>
    </p:extLst>
  </p:cSld>
  <p:clrMapOvr>
    <a:masterClrMapping/>
  </p:clrMapOvr>
  <p:timing>
    <p:tnLst>
      <p:par>
        <p:cTn xmlns:p14="http://schemas.microsoft.com/office/powerpoint/2010/mai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75184" y="587663"/>
            <a:ext cx="7363968" cy="6124754"/>
          </a:xfrm>
          <a:prstGeom prst="rect">
            <a:avLst/>
          </a:prstGeom>
        </p:spPr>
        <p:txBody>
          <a:bodyPr wrap="square">
            <a:spAutoFit/>
          </a:bodyPr>
          <a:lstStyle/>
          <a:p>
            <a:r>
              <a:rPr lang="en-US" sz="2800" dirty="0" smtClean="0"/>
              <a:t>“To </a:t>
            </a:r>
            <a:r>
              <a:rPr lang="en-US" sz="2800" dirty="0"/>
              <a:t>state the matter briefly, the Teachings of Bahá’u’lláh advocate </a:t>
            </a:r>
            <a:r>
              <a:rPr lang="en-US" sz="2800" i="1" dirty="0"/>
              <a:t>voluntary sharing, and this is a greater thing than the equalization of wealth</a:t>
            </a:r>
            <a:r>
              <a:rPr lang="en-US" sz="2800" dirty="0"/>
              <a:t>. For equalization must be imposed from without, while sharing is a matter of free choice.  ...voluntary sharing, the freely-chosen expending of one’s substance, </a:t>
            </a:r>
            <a:r>
              <a:rPr lang="en-US" sz="2800" dirty="0" err="1"/>
              <a:t>leadeth</a:t>
            </a:r>
            <a:r>
              <a:rPr lang="en-US" sz="2800" dirty="0"/>
              <a:t> to society’s comfort and peace.  It </a:t>
            </a:r>
            <a:r>
              <a:rPr lang="en-US" sz="2800" dirty="0" err="1"/>
              <a:t>lighteth</a:t>
            </a:r>
            <a:r>
              <a:rPr lang="en-US" sz="2800" dirty="0"/>
              <a:t> up the world; it </a:t>
            </a:r>
            <a:r>
              <a:rPr lang="en-US" sz="2800" dirty="0" err="1"/>
              <a:t>bestoweth</a:t>
            </a:r>
            <a:r>
              <a:rPr lang="en-US" sz="2800" dirty="0"/>
              <a:t> </a:t>
            </a:r>
            <a:r>
              <a:rPr lang="en-US" sz="2800" dirty="0" err="1"/>
              <a:t>honour</a:t>
            </a:r>
            <a:r>
              <a:rPr lang="en-US" sz="2800" dirty="0"/>
              <a:t> upon humankind</a:t>
            </a:r>
            <a:r>
              <a:rPr lang="en-US" sz="2800" dirty="0" smtClean="0"/>
              <a:t>.”</a:t>
            </a:r>
          </a:p>
          <a:p>
            <a:endParaRPr lang="en-US" sz="2800" dirty="0" smtClean="0"/>
          </a:p>
          <a:p>
            <a:r>
              <a:rPr lang="en-US" sz="2800" dirty="0" smtClean="0"/>
              <a:t>(</a:t>
            </a:r>
            <a:r>
              <a:rPr lang="en-US" sz="2800" i="1" dirty="0" smtClean="0"/>
              <a:t>Selections from the Writings of </a:t>
            </a:r>
            <a:r>
              <a:rPr lang="en-US" sz="2800" i="1" dirty="0" err="1" smtClean="0"/>
              <a:t>Abdu’l</a:t>
            </a:r>
            <a:r>
              <a:rPr lang="en-US" sz="2800" i="1" dirty="0" smtClean="0"/>
              <a:t>-Baha </a:t>
            </a:r>
            <a:r>
              <a:rPr lang="en-US" sz="2800" dirty="0" smtClean="0"/>
              <a:t>#79)</a:t>
            </a:r>
            <a:r>
              <a:rPr lang="en-US" sz="2000" dirty="0"/>
              <a:t> </a:t>
            </a:r>
            <a:endParaRPr lang="en-US" sz="2000" dirty="0" smtClean="0"/>
          </a:p>
        </p:txBody>
      </p:sp>
      <p:sp>
        <p:nvSpPr>
          <p:cNvPr id="4" name="TextBox 3"/>
          <p:cNvSpPr txBox="1"/>
          <p:nvPr/>
        </p:nvSpPr>
        <p:spPr>
          <a:xfrm>
            <a:off x="801751" y="5204460"/>
            <a:ext cx="3070834" cy="830997"/>
          </a:xfrm>
          <a:prstGeom prst="rect">
            <a:avLst/>
          </a:prstGeom>
          <a:noFill/>
        </p:spPr>
        <p:txBody>
          <a:bodyPr wrap="square" rtlCol="0">
            <a:spAutoFit/>
          </a:bodyPr>
          <a:lstStyle/>
          <a:p>
            <a:r>
              <a:rPr lang="en-US" sz="2400" dirty="0" smtClean="0"/>
              <a:t>'</a:t>
            </a:r>
            <a:r>
              <a:rPr lang="en-US" sz="2400" dirty="0" err="1" smtClean="0"/>
              <a:t>Abdu'l-Bahá</a:t>
            </a:r>
            <a:endParaRPr lang="en-US" sz="2400" dirty="0" smtClean="0"/>
          </a:p>
          <a:p>
            <a:r>
              <a:rPr lang="en-US" sz="2400" dirty="0" smtClean="0">
                <a:latin typeface="Bookman Old Style" panose="02050604050505020204" pitchFamily="18" charset="0"/>
              </a:rPr>
              <a:t>(1844-1921)</a:t>
            </a:r>
          </a:p>
        </p:txBody>
      </p:sp>
      <p:pic>
        <p:nvPicPr>
          <p:cNvPr id="1028" name="Picture 4" descr="http://www.bahaibahai.com/eng/images/articles/kissing_hands_feet/Abdul_Baha.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75360" y="808380"/>
            <a:ext cx="3197225" cy="4240351"/>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7991590"/>
      </p:ext>
    </p:extLst>
  </p:cSld>
  <p:clrMapOvr>
    <a:masterClrMapping/>
  </p:clrMapOvr>
  <p:timing>
    <p:tnLst>
      <p:par>
        <p:cTn xmlns:p14="http://schemas.microsoft.com/office/powerpoint/2010/mai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75184" y="587663"/>
            <a:ext cx="7363968" cy="5755422"/>
          </a:xfrm>
          <a:prstGeom prst="rect">
            <a:avLst/>
          </a:prstGeom>
        </p:spPr>
        <p:txBody>
          <a:bodyPr wrap="square">
            <a:spAutoFit/>
          </a:bodyPr>
          <a:lstStyle/>
          <a:p>
            <a:r>
              <a:rPr lang="en-US" sz="3200" dirty="0" smtClean="0"/>
              <a:t>“</a:t>
            </a:r>
            <a:r>
              <a:rPr lang="en-US" sz="2400" dirty="0"/>
              <a:t>And among the teachings of Bahá’u’lláh is voluntary sharing of one’s property with others among mankind. This </a:t>
            </a:r>
            <a:r>
              <a:rPr lang="en-US" sz="2400" i="1" dirty="0"/>
              <a:t>voluntary sharing is greater than equality, and consists in this, that man should not prefer himself to others, but rather should sacrifice his life and property for others</a:t>
            </a:r>
            <a:r>
              <a:rPr lang="en-US" sz="2400" dirty="0"/>
              <a:t>. But this should not be introduced by coercion so that it becomes a law and man is compelled to follow it. Nay, rather, man should voluntarily and of his own choice sacrifice his property and life for others, and spend willingly for the poor, just as is done in Persia among the </a:t>
            </a:r>
            <a:r>
              <a:rPr lang="en-US" sz="2400" dirty="0" err="1"/>
              <a:t>Bahá’ís</a:t>
            </a:r>
            <a:r>
              <a:rPr lang="en-US" sz="2400" dirty="0" smtClean="0"/>
              <a:t>.”</a:t>
            </a:r>
          </a:p>
          <a:p>
            <a:endParaRPr lang="en-US" sz="2400" dirty="0"/>
          </a:p>
          <a:p>
            <a:r>
              <a:rPr lang="en-US" sz="2400" dirty="0" smtClean="0"/>
              <a:t>(</a:t>
            </a:r>
            <a:r>
              <a:rPr lang="en-US" sz="2400" i="1" dirty="0"/>
              <a:t>Selections from the Writings of </a:t>
            </a:r>
            <a:r>
              <a:rPr lang="en-US" sz="2400" i="1" dirty="0" err="1"/>
              <a:t>Abdu’l</a:t>
            </a:r>
            <a:r>
              <a:rPr lang="en-US" sz="2400" i="1" dirty="0"/>
              <a:t>-Baha </a:t>
            </a:r>
            <a:r>
              <a:rPr lang="en-US" sz="2400" dirty="0" smtClean="0"/>
              <a:t>#227)</a:t>
            </a:r>
          </a:p>
        </p:txBody>
      </p:sp>
      <p:sp>
        <p:nvSpPr>
          <p:cNvPr id="4" name="TextBox 3"/>
          <p:cNvSpPr txBox="1"/>
          <p:nvPr/>
        </p:nvSpPr>
        <p:spPr>
          <a:xfrm>
            <a:off x="801751" y="5204460"/>
            <a:ext cx="3070834" cy="830997"/>
          </a:xfrm>
          <a:prstGeom prst="rect">
            <a:avLst/>
          </a:prstGeom>
          <a:noFill/>
        </p:spPr>
        <p:txBody>
          <a:bodyPr wrap="square" rtlCol="0">
            <a:spAutoFit/>
          </a:bodyPr>
          <a:lstStyle/>
          <a:p>
            <a:r>
              <a:rPr lang="en-US" sz="2400" dirty="0" smtClean="0"/>
              <a:t>'</a:t>
            </a:r>
            <a:r>
              <a:rPr lang="en-US" sz="2400" dirty="0" err="1" smtClean="0"/>
              <a:t>Abdu'l-Bahá</a:t>
            </a:r>
            <a:endParaRPr lang="en-US" sz="2400" dirty="0" smtClean="0"/>
          </a:p>
          <a:p>
            <a:r>
              <a:rPr lang="en-US" sz="2400" dirty="0" smtClean="0">
                <a:latin typeface="Bookman Old Style" panose="02050604050505020204" pitchFamily="18" charset="0"/>
              </a:rPr>
              <a:t>(1844-1921)</a:t>
            </a:r>
          </a:p>
        </p:txBody>
      </p:sp>
      <p:pic>
        <p:nvPicPr>
          <p:cNvPr id="1028" name="Picture 4" descr="http://www.bahaibahai.com/eng/images/articles/kissing_hands_feet/Abdul_Baha.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75360" y="808380"/>
            <a:ext cx="3197225" cy="4240351"/>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2214006"/>
      </p:ext>
    </p:extLst>
  </p:cSld>
  <p:clrMapOvr>
    <a:masterClrMapping/>
  </p:clrMapOvr>
  <p:timing>
    <p:tnLst>
      <p:par>
        <p:cTn xmlns:p14="http://schemas.microsoft.com/office/powerpoint/2010/mai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75184" y="587663"/>
            <a:ext cx="7363968" cy="6124754"/>
          </a:xfrm>
          <a:prstGeom prst="rect">
            <a:avLst/>
          </a:prstGeom>
        </p:spPr>
        <p:txBody>
          <a:bodyPr wrap="square">
            <a:spAutoFit/>
          </a:bodyPr>
          <a:lstStyle/>
          <a:p>
            <a:r>
              <a:rPr lang="en-US" sz="3200" dirty="0" smtClean="0"/>
              <a:t>“</a:t>
            </a:r>
            <a:r>
              <a:rPr lang="en-US" sz="2400" i="1" dirty="0"/>
              <a:t>Hearts must be so cemented together, love must become so dominant that the rich shall most willingly extend assistance to the poor and take steps to establish these economic adjustments permanently</a:t>
            </a:r>
            <a:r>
              <a:rPr lang="en-US" sz="2400" dirty="0"/>
              <a:t>. If it is accomplished in this way, it will be most praiseworthy because then it will be for the sake of God and in the pathway of His service. For example, it will be as if the rich inhabitants of a city should say, “It is neither just nor lawful that we should possess great wealth while there is abject poverty in this community,” and then willingly give their wealth to the poor, retaining only as much as will enable them to live comfortably</a:t>
            </a:r>
            <a:r>
              <a:rPr lang="en-US" sz="2400" dirty="0" smtClean="0"/>
              <a:t>.”</a:t>
            </a:r>
          </a:p>
          <a:p>
            <a:endParaRPr lang="en-US" sz="2400" dirty="0"/>
          </a:p>
          <a:p>
            <a:r>
              <a:rPr lang="en-US" sz="2400" dirty="0" smtClean="0"/>
              <a:t>(</a:t>
            </a:r>
            <a:r>
              <a:rPr lang="en-US" sz="2400" i="1" dirty="0" smtClean="0"/>
              <a:t>The Promulgation of Universal Peace</a:t>
            </a:r>
            <a:r>
              <a:rPr lang="en-US" sz="2400" dirty="0" smtClean="0"/>
              <a:t>, p.238</a:t>
            </a:r>
            <a:r>
              <a:rPr lang="en-US" sz="2400" dirty="0"/>
              <a:t>)</a:t>
            </a:r>
            <a:endParaRPr lang="en-US" sz="2400" dirty="0" smtClean="0"/>
          </a:p>
        </p:txBody>
      </p:sp>
      <p:sp>
        <p:nvSpPr>
          <p:cNvPr id="4" name="TextBox 3"/>
          <p:cNvSpPr txBox="1"/>
          <p:nvPr/>
        </p:nvSpPr>
        <p:spPr>
          <a:xfrm>
            <a:off x="801751" y="5204460"/>
            <a:ext cx="3070834" cy="830997"/>
          </a:xfrm>
          <a:prstGeom prst="rect">
            <a:avLst/>
          </a:prstGeom>
          <a:noFill/>
        </p:spPr>
        <p:txBody>
          <a:bodyPr wrap="square" rtlCol="0">
            <a:spAutoFit/>
          </a:bodyPr>
          <a:lstStyle/>
          <a:p>
            <a:r>
              <a:rPr lang="en-US" sz="2400" dirty="0" smtClean="0"/>
              <a:t>'</a:t>
            </a:r>
            <a:r>
              <a:rPr lang="en-US" sz="2400" dirty="0" err="1" smtClean="0"/>
              <a:t>Abdu'l-Bahá</a:t>
            </a:r>
            <a:endParaRPr lang="en-US" sz="2400" dirty="0" smtClean="0"/>
          </a:p>
          <a:p>
            <a:r>
              <a:rPr lang="en-US" sz="2400" dirty="0" smtClean="0">
                <a:latin typeface="Bookman Old Style" panose="02050604050505020204" pitchFamily="18" charset="0"/>
              </a:rPr>
              <a:t>(1844-1921)</a:t>
            </a:r>
          </a:p>
        </p:txBody>
      </p:sp>
      <p:pic>
        <p:nvPicPr>
          <p:cNvPr id="1028" name="Picture 4" descr="http://www.bahaibahai.com/eng/images/articles/kissing_hands_feet/Abdul_Baha.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75360" y="808380"/>
            <a:ext cx="3197225" cy="4240351"/>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5358862"/>
      </p:ext>
    </p:extLst>
  </p:cSld>
  <p:clrMapOvr>
    <a:masterClrMapping/>
  </p:clrMapOvr>
  <p:timing>
    <p:tnLst>
      <p:par>
        <p:cTn xmlns:p14="http://schemas.microsoft.com/office/powerpoint/2010/mai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75184" y="587663"/>
            <a:ext cx="7363968" cy="5386090"/>
          </a:xfrm>
          <a:prstGeom prst="rect">
            <a:avLst/>
          </a:prstGeom>
        </p:spPr>
        <p:txBody>
          <a:bodyPr wrap="square">
            <a:spAutoFit/>
          </a:bodyPr>
          <a:lstStyle/>
          <a:p>
            <a:r>
              <a:rPr lang="en-US" sz="3200" dirty="0" smtClean="0"/>
              <a:t>“</a:t>
            </a:r>
            <a:r>
              <a:rPr lang="en-US" sz="2400" dirty="0"/>
              <a:t>And among the teachings of Bahá’u’lláh is voluntary sharing of one’s property with others among mankind. This </a:t>
            </a:r>
            <a:r>
              <a:rPr lang="en-US" sz="2400" i="1" dirty="0"/>
              <a:t>voluntary sharing is greater than equality, and consists in this, that man should not prefer himself to others, but rather should sacrifice his life and property for others</a:t>
            </a:r>
            <a:r>
              <a:rPr lang="en-US" sz="2400" dirty="0"/>
              <a:t>. But this should not be introduced by coercion so that it becomes a law and man is compelled to follow it. Nay, rather, man should voluntarily and of his own choice sacrifice his property and life for others, and spend willingly for the poor, just as is done in Persia among the </a:t>
            </a:r>
            <a:r>
              <a:rPr lang="en-US" sz="2400" dirty="0" err="1"/>
              <a:t>Bahá’ís</a:t>
            </a:r>
            <a:r>
              <a:rPr lang="en-US" sz="2400" dirty="0" smtClean="0"/>
              <a:t>.”</a:t>
            </a:r>
          </a:p>
          <a:p>
            <a:endParaRPr lang="en-US" sz="2400" dirty="0"/>
          </a:p>
          <a:p>
            <a:r>
              <a:rPr lang="en-US" sz="2400" dirty="0" smtClean="0"/>
              <a:t>(</a:t>
            </a:r>
            <a:r>
              <a:rPr lang="en-US" sz="2400" i="1" dirty="0" smtClean="0"/>
              <a:t>Foundations of World Unity</a:t>
            </a:r>
            <a:r>
              <a:rPr lang="en-US" sz="2400" dirty="0" smtClean="0"/>
              <a:t>, pp. 43-44)</a:t>
            </a:r>
          </a:p>
        </p:txBody>
      </p:sp>
      <p:sp>
        <p:nvSpPr>
          <p:cNvPr id="4" name="TextBox 3"/>
          <p:cNvSpPr txBox="1"/>
          <p:nvPr/>
        </p:nvSpPr>
        <p:spPr>
          <a:xfrm>
            <a:off x="801751" y="5204460"/>
            <a:ext cx="3070834" cy="830997"/>
          </a:xfrm>
          <a:prstGeom prst="rect">
            <a:avLst/>
          </a:prstGeom>
          <a:noFill/>
        </p:spPr>
        <p:txBody>
          <a:bodyPr wrap="square" rtlCol="0">
            <a:spAutoFit/>
          </a:bodyPr>
          <a:lstStyle/>
          <a:p>
            <a:r>
              <a:rPr lang="en-US" sz="2400" dirty="0" smtClean="0"/>
              <a:t>'</a:t>
            </a:r>
            <a:r>
              <a:rPr lang="en-US" sz="2400" dirty="0" err="1" smtClean="0"/>
              <a:t>Abdu'l-Bahá</a:t>
            </a:r>
            <a:endParaRPr lang="en-US" sz="2400" dirty="0" smtClean="0"/>
          </a:p>
          <a:p>
            <a:r>
              <a:rPr lang="en-US" sz="2400" dirty="0" smtClean="0">
                <a:latin typeface="Bookman Old Style" panose="02050604050505020204" pitchFamily="18" charset="0"/>
              </a:rPr>
              <a:t>(1844-1921)</a:t>
            </a:r>
          </a:p>
        </p:txBody>
      </p:sp>
      <p:pic>
        <p:nvPicPr>
          <p:cNvPr id="1028" name="Picture 4" descr="http://www.bahaibahai.com/eng/images/articles/kissing_hands_feet/Abdul_Baha.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75360" y="808380"/>
            <a:ext cx="3197225" cy="4240351"/>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4376733"/>
      </p:ext>
    </p:extLst>
  </p:cSld>
  <p:clrMapOvr>
    <a:masterClrMapping/>
  </p:clrMapOvr>
  <p:timing>
    <p:tnLst>
      <p:par>
        <p:cTn xmlns:p14="http://schemas.microsoft.com/office/powerpoint/2010/mai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75184" y="587663"/>
            <a:ext cx="7363968" cy="3170099"/>
          </a:xfrm>
          <a:prstGeom prst="rect">
            <a:avLst/>
          </a:prstGeom>
        </p:spPr>
        <p:txBody>
          <a:bodyPr wrap="square">
            <a:spAutoFit/>
          </a:bodyPr>
          <a:lstStyle/>
          <a:p>
            <a:r>
              <a:rPr lang="en-US" sz="3200" dirty="0" smtClean="0"/>
              <a:t>“</a:t>
            </a:r>
            <a:r>
              <a:rPr lang="en-US" sz="2400" dirty="0"/>
              <a:t>For although at the present time the rich enjoy the greatest luxury and comfort, they are nevertheless deprived of eternal happiness; </a:t>
            </a:r>
            <a:r>
              <a:rPr lang="en-US" sz="2400" i="1" dirty="0"/>
              <a:t>for eternal happiness is contingent upon giving</a:t>
            </a:r>
            <a:r>
              <a:rPr lang="en-US" sz="2400" dirty="0"/>
              <a:t>, and the poor are everywhere in the state of abject need</a:t>
            </a:r>
            <a:r>
              <a:rPr lang="en-US" sz="2400" dirty="0" smtClean="0"/>
              <a:t>.”</a:t>
            </a:r>
          </a:p>
          <a:p>
            <a:endParaRPr lang="en-US" sz="2400" dirty="0" smtClean="0"/>
          </a:p>
          <a:p>
            <a:r>
              <a:rPr lang="en-US" sz="2400" dirty="0" smtClean="0"/>
              <a:t>(</a:t>
            </a:r>
            <a:r>
              <a:rPr lang="en-US" sz="2400" i="1" dirty="0" smtClean="0"/>
              <a:t>The Promulgation of Universal Peace</a:t>
            </a:r>
            <a:r>
              <a:rPr lang="en-US" sz="2400" dirty="0" smtClean="0"/>
              <a:t>, p.132)</a:t>
            </a:r>
          </a:p>
        </p:txBody>
      </p:sp>
      <p:sp>
        <p:nvSpPr>
          <p:cNvPr id="4" name="TextBox 3"/>
          <p:cNvSpPr txBox="1"/>
          <p:nvPr/>
        </p:nvSpPr>
        <p:spPr>
          <a:xfrm>
            <a:off x="801751" y="5204460"/>
            <a:ext cx="3070834" cy="830997"/>
          </a:xfrm>
          <a:prstGeom prst="rect">
            <a:avLst/>
          </a:prstGeom>
          <a:noFill/>
        </p:spPr>
        <p:txBody>
          <a:bodyPr wrap="square" rtlCol="0">
            <a:spAutoFit/>
          </a:bodyPr>
          <a:lstStyle/>
          <a:p>
            <a:r>
              <a:rPr lang="en-US" sz="2400" dirty="0" smtClean="0"/>
              <a:t>'</a:t>
            </a:r>
            <a:r>
              <a:rPr lang="en-US" sz="2400" dirty="0" err="1" smtClean="0"/>
              <a:t>Abdu'l-Bahá</a:t>
            </a:r>
            <a:endParaRPr lang="en-US" sz="2400" dirty="0" smtClean="0"/>
          </a:p>
          <a:p>
            <a:r>
              <a:rPr lang="en-US" sz="2400" dirty="0" smtClean="0">
                <a:latin typeface="Bookman Old Style" panose="02050604050505020204" pitchFamily="18" charset="0"/>
              </a:rPr>
              <a:t>(1844-1921)</a:t>
            </a:r>
          </a:p>
        </p:txBody>
      </p:sp>
      <p:pic>
        <p:nvPicPr>
          <p:cNvPr id="1028" name="Picture 4" descr="http://www.bahaibahai.com/eng/images/articles/kissing_hands_feet/Abdul_Baha.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75360" y="808380"/>
            <a:ext cx="3197225" cy="4240351"/>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7391542"/>
      </p:ext>
    </p:extLst>
  </p:cSld>
  <p:clrMapOvr>
    <a:masterClrMapping/>
  </p:clrMapOvr>
  <p:timing>
    <p:tnLst>
      <p:par>
        <p:cTn xmlns:p14="http://schemas.microsoft.com/office/powerpoint/2010/mai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75184" y="808380"/>
            <a:ext cx="7363968" cy="5386090"/>
          </a:xfrm>
          <a:prstGeom prst="rect">
            <a:avLst/>
          </a:prstGeom>
        </p:spPr>
        <p:txBody>
          <a:bodyPr wrap="square">
            <a:spAutoFit/>
          </a:bodyPr>
          <a:lstStyle/>
          <a:p>
            <a:r>
              <a:rPr lang="en-US" sz="3600" dirty="0" smtClean="0">
                <a:latin typeface="Bookman Old Style" panose="02050604050505020204" pitchFamily="18" charset="0"/>
              </a:rPr>
              <a:t>“</a:t>
            </a:r>
            <a:r>
              <a:rPr lang="en-US" sz="2800" dirty="0"/>
              <a:t>This, however, is but the beginning of the dawn, and the heat of the rising Orb of Truth is not yet at the fullness of its power. Once the sun hath mounted to high noon, its fires will burn so hot as to stir even the creeping things beneath the earth; and although it is not for them to behold the light, yet will they all be set in frenzied motion by the impact of the </a:t>
            </a:r>
            <a:r>
              <a:rPr lang="en-US" sz="2800" dirty="0" smtClean="0"/>
              <a:t>heat.</a:t>
            </a:r>
            <a:r>
              <a:rPr lang="en-US" sz="2800" dirty="0" smtClean="0">
                <a:latin typeface="Bookman Old Style" panose="02050604050505020204" pitchFamily="18" charset="0"/>
              </a:rPr>
              <a:t>”</a:t>
            </a:r>
            <a:r>
              <a:rPr lang="en-US" sz="2800" dirty="0" smtClean="0"/>
              <a:t> </a:t>
            </a:r>
            <a:r>
              <a:rPr lang="en-US" sz="2800" dirty="0"/>
              <a:t> </a:t>
            </a:r>
            <a:endParaRPr lang="en-US" sz="2800" dirty="0" smtClean="0"/>
          </a:p>
          <a:p>
            <a:endParaRPr lang="en-US" sz="2800" dirty="0"/>
          </a:p>
          <a:p>
            <a:r>
              <a:rPr lang="en-US" sz="2800" dirty="0" smtClean="0"/>
              <a:t>(Selections from the Writings of Abdu'l-Bahá,</a:t>
            </a:r>
            <a:r>
              <a:rPr lang="en-US" sz="2800" dirty="0"/>
              <a:t> </a:t>
            </a:r>
            <a:r>
              <a:rPr lang="en-US" sz="2800" dirty="0" smtClean="0"/>
              <a:t>#16 )</a:t>
            </a:r>
            <a:endParaRPr lang="en-US" sz="2800" dirty="0">
              <a:solidFill>
                <a:schemeClr val="bg1"/>
              </a:solidFill>
            </a:endParaRPr>
          </a:p>
        </p:txBody>
      </p:sp>
      <p:sp>
        <p:nvSpPr>
          <p:cNvPr id="4" name="TextBox 3"/>
          <p:cNvSpPr txBox="1"/>
          <p:nvPr/>
        </p:nvSpPr>
        <p:spPr>
          <a:xfrm>
            <a:off x="801751" y="5204460"/>
            <a:ext cx="3070834" cy="830997"/>
          </a:xfrm>
          <a:prstGeom prst="rect">
            <a:avLst/>
          </a:prstGeom>
          <a:noFill/>
        </p:spPr>
        <p:txBody>
          <a:bodyPr wrap="square" rtlCol="0">
            <a:spAutoFit/>
          </a:bodyPr>
          <a:lstStyle/>
          <a:p>
            <a:r>
              <a:rPr lang="en-US" sz="2400" dirty="0" smtClean="0"/>
              <a:t>'</a:t>
            </a:r>
            <a:r>
              <a:rPr lang="en-US" sz="2400" dirty="0" err="1" smtClean="0"/>
              <a:t>Abdu'l-Bahá</a:t>
            </a:r>
            <a:endParaRPr lang="en-US" sz="2400" dirty="0" smtClean="0"/>
          </a:p>
          <a:p>
            <a:r>
              <a:rPr lang="en-US" sz="2400" dirty="0" smtClean="0">
                <a:latin typeface="Bookman Old Style" panose="02050604050505020204" pitchFamily="18" charset="0"/>
              </a:rPr>
              <a:t>(1844-1921)</a:t>
            </a:r>
          </a:p>
        </p:txBody>
      </p:sp>
      <p:pic>
        <p:nvPicPr>
          <p:cNvPr id="1028" name="Picture 4" descr="http://www.bahaibahai.com/eng/images/articles/kissing_hands_feet/Abdul_Baha.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75360" y="808380"/>
            <a:ext cx="3197225" cy="4240351"/>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668057"/>
      </p:ext>
    </p:extLst>
  </p:cSld>
  <p:clrMapOvr>
    <a:masterClrMapping/>
  </p:clrMapOvr>
  <p:timing>
    <p:tnLst>
      <p:par>
        <p:cTn xmlns:p14="http://schemas.microsoft.com/office/powerpoint/2010/mai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15727599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1000" fill="hold"/>
                                        <p:tgtEl>
                                          <p:spTgt spid="2"/>
                                        </p:tgtEl>
                                        <p:attrNameLst>
                                          <p:attrName>ppt_w</p:attrName>
                                        </p:attrNameLst>
                                      </p:cBhvr>
                                      <p:tavLst>
                                        <p:tav tm="0">
                                          <p:val>
                                            <p:fltVal val="0"/>
                                          </p:val>
                                        </p:tav>
                                        <p:tav tm="100000">
                                          <p:val>
                                            <p:strVal val="#ppt_w"/>
                                          </p:val>
                                        </p:tav>
                                      </p:tavLst>
                                    </p:anim>
                                    <p:anim calcmode="lin" valueType="num">
                                      <p:cBhvr>
                                        <p:cTn id="22" dur="1000" fill="hold"/>
                                        <p:tgtEl>
                                          <p:spTgt spid="2"/>
                                        </p:tgtEl>
                                        <p:attrNameLst>
                                          <p:attrName>ppt_h</p:attrName>
                                        </p:attrNameLst>
                                      </p:cBhvr>
                                      <p:tavLst>
                                        <p:tav tm="0">
                                          <p:val>
                                            <p:fltVal val="0"/>
                                          </p:val>
                                        </p:tav>
                                        <p:tav tm="100000">
                                          <p:val>
                                            <p:strVal val="#ppt_h"/>
                                          </p:val>
                                        </p:tav>
                                      </p:tavLst>
                                    </p:anim>
                                    <p:anim calcmode="lin" valueType="num">
                                      <p:cBhvr>
                                        <p:cTn id="23" dur="1000" fill="hold"/>
                                        <p:tgtEl>
                                          <p:spTgt spid="2"/>
                                        </p:tgtEl>
                                        <p:attrNameLst>
                                          <p:attrName>style.rotation</p:attrName>
                                        </p:attrNameLst>
                                      </p:cBhvr>
                                      <p:tavLst>
                                        <p:tav tm="0">
                                          <p:val>
                                            <p:fltVal val="90"/>
                                          </p:val>
                                        </p:tav>
                                        <p:tav tm="100000">
                                          <p:val>
                                            <p:fltVal val="0"/>
                                          </p:val>
                                        </p:tav>
                                      </p:tavLst>
                                    </p:anim>
                                    <p:animEffect transition="in" filter="fade">
                                      <p:cBhvr>
                                        <p:cTn id="24" dur="10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495367" y="1646412"/>
            <a:ext cx="5942985" cy="4754388"/>
          </a:xfrm>
          <a:prstGeom prst="rect">
            <a:avLst/>
          </a:prstGeom>
        </p:spPr>
      </p:pic>
      <p:sp>
        <p:nvSpPr>
          <p:cNvPr id="3" name="Title 1"/>
          <p:cNvSpPr txBox="1">
            <a:spLocks/>
          </p:cNvSpPr>
          <p:nvPr/>
        </p:nvSpPr>
        <p:spPr>
          <a:xfrm>
            <a:off x="646111" y="452718"/>
            <a:ext cx="10164457" cy="1400530"/>
          </a:xfrm>
          <a:prstGeom prst="rect">
            <a:avLst/>
          </a:prstGeom>
        </p:spPr>
        <p:txBody>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t>Leap #2:  The axial age (800-300 B.C.)</a:t>
            </a:r>
            <a:endParaRPr lang="en-US" dirty="0"/>
          </a:p>
        </p:txBody>
      </p:sp>
    </p:spTree>
    <p:extLst>
      <p:ext uri="{BB962C8B-B14F-4D97-AF65-F5344CB8AC3E}">
        <p14:creationId xmlns:p14="http://schemas.microsoft.com/office/powerpoint/2010/main" val="340258407"/>
      </p:ext>
    </p:extLst>
  </p:cSld>
  <p:clrMapOvr>
    <a:masterClrMapping/>
  </p:clrMapOvr>
  <p:timing>
    <p:tnLst>
      <p:par>
        <p:cTn xmlns:p14="http://schemas.microsoft.com/office/powerpoint/2010/mai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266" name="Picture 2" descr="http://bahaikipedia.org/images/c/c8/RingstoneSymbol.jpg"/>
          <p:cNvPicPr>
            <a:picLocks noChangeAspect="1" noChangeArrowheads="1"/>
          </p:cNvPicPr>
          <p:nvPr/>
        </p:nvPicPr>
        <p:blipFill>
          <a:blip r:embed="rId2" cstate="print"/>
          <a:stretch>
            <a:fillRect/>
          </a:stretch>
        </p:blipFill>
        <p:spPr bwMode="auto">
          <a:xfrm>
            <a:off x="9239250" y="1"/>
            <a:ext cx="1428750" cy="981075"/>
          </a:xfrm>
          <a:prstGeom prst="rect">
            <a:avLst/>
          </a:prstGeom>
          <a:noFill/>
          <a:ln>
            <a:noFill/>
          </a:ln>
        </p:spPr>
      </p:pic>
      <p:sp>
        <p:nvSpPr>
          <p:cNvPr id="4" name="TextBox 3"/>
          <p:cNvSpPr txBox="1"/>
          <p:nvPr/>
        </p:nvSpPr>
        <p:spPr>
          <a:xfrm>
            <a:off x="5154385" y="468869"/>
            <a:ext cx="782587" cy="461665"/>
          </a:xfrm>
          <a:prstGeom prst="rect">
            <a:avLst/>
          </a:prstGeom>
          <a:noFill/>
        </p:spPr>
        <p:txBody>
          <a:bodyPr wrap="none" rtlCol="0">
            <a:spAutoFit/>
          </a:bodyPr>
          <a:lstStyle/>
          <a:p>
            <a:r>
              <a:rPr lang="en-US" sz="2400" b="1" dirty="0"/>
              <a:t>GOD</a:t>
            </a:r>
          </a:p>
        </p:txBody>
      </p:sp>
      <p:sp>
        <p:nvSpPr>
          <p:cNvPr id="5" name="TextBox 4"/>
          <p:cNvSpPr txBox="1"/>
          <p:nvPr/>
        </p:nvSpPr>
        <p:spPr>
          <a:xfrm>
            <a:off x="4771211" y="2281536"/>
            <a:ext cx="1674817" cy="461665"/>
          </a:xfrm>
          <a:prstGeom prst="rect">
            <a:avLst/>
          </a:prstGeom>
          <a:noFill/>
        </p:spPr>
        <p:txBody>
          <a:bodyPr wrap="none" rtlCol="0">
            <a:spAutoFit/>
          </a:bodyPr>
          <a:lstStyle/>
          <a:p>
            <a:r>
              <a:rPr lang="en-US" sz="2400" b="1" dirty="0"/>
              <a:t>COMMAND</a:t>
            </a:r>
          </a:p>
        </p:txBody>
      </p:sp>
      <p:sp>
        <p:nvSpPr>
          <p:cNvPr id="6" name="TextBox 5"/>
          <p:cNvSpPr txBox="1"/>
          <p:nvPr/>
        </p:nvSpPr>
        <p:spPr>
          <a:xfrm>
            <a:off x="4923610" y="5939136"/>
            <a:ext cx="1474506" cy="461665"/>
          </a:xfrm>
          <a:prstGeom prst="rect">
            <a:avLst/>
          </a:prstGeom>
          <a:noFill/>
        </p:spPr>
        <p:txBody>
          <a:bodyPr wrap="none" rtlCol="0">
            <a:spAutoFit/>
          </a:bodyPr>
          <a:lstStyle/>
          <a:p>
            <a:r>
              <a:rPr lang="en-US" sz="2400" b="1" dirty="0"/>
              <a:t>CREATION</a:t>
            </a:r>
          </a:p>
        </p:txBody>
      </p:sp>
      <p:sp>
        <p:nvSpPr>
          <p:cNvPr id="7" name="TextBox 6"/>
          <p:cNvSpPr txBox="1"/>
          <p:nvPr/>
        </p:nvSpPr>
        <p:spPr>
          <a:xfrm>
            <a:off x="1997028" y="589002"/>
            <a:ext cx="1889172" cy="553998"/>
          </a:xfrm>
          <a:prstGeom prst="rect">
            <a:avLst/>
          </a:prstGeom>
          <a:noFill/>
        </p:spPr>
        <p:txBody>
          <a:bodyPr wrap="none" rtlCol="0">
            <a:spAutoFit/>
          </a:bodyPr>
          <a:lstStyle/>
          <a:p>
            <a:pPr algn="r"/>
            <a:r>
              <a:rPr lang="en-US" b="1" dirty="0" err="1">
                <a:solidFill>
                  <a:srgbClr val="7030A0"/>
                </a:solidFill>
              </a:rPr>
              <a:t>Ahadiyyih</a:t>
            </a:r>
            <a:endParaRPr lang="en-US" b="1" dirty="0">
              <a:solidFill>
                <a:srgbClr val="7030A0"/>
              </a:solidFill>
            </a:endParaRPr>
          </a:p>
          <a:p>
            <a:pPr algn="ctr"/>
            <a:r>
              <a:rPr lang="en-US" sz="1200" b="1" dirty="0">
                <a:solidFill>
                  <a:srgbClr val="7030A0"/>
                </a:solidFill>
              </a:rPr>
              <a:t>(undifferentiated oneness)</a:t>
            </a:r>
          </a:p>
        </p:txBody>
      </p:sp>
      <p:sp>
        <p:nvSpPr>
          <p:cNvPr id="8" name="TextBox 7"/>
          <p:cNvSpPr txBox="1"/>
          <p:nvPr/>
        </p:nvSpPr>
        <p:spPr>
          <a:xfrm>
            <a:off x="2514601" y="2209800"/>
            <a:ext cx="1326197" cy="553998"/>
          </a:xfrm>
          <a:prstGeom prst="rect">
            <a:avLst/>
          </a:prstGeom>
          <a:noFill/>
        </p:spPr>
        <p:txBody>
          <a:bodyPr wrap="none" rtlCol="0">
            <a:spAutoFit/>
          </a:bodyPr>
          <a:lstStyle/>
          <a:p>
            <a:pPr algn="r"/>
            <a:r>
              <a:rPr lang="en-US" b="1" dirty="0" err="1">
                <a:solidFill>
                  <a:srgbClr val="7030A0"/>
                </a:solidFill>
              </a:rPr>
              <a:t>Wáhidiyyih</a:t>
            </a:r>
            <a:endParaRPr lang="en-US" b="1" dirty="0">
              <a:solidFill>
                <a:srgbClr val="7030A0"/>
              </a:solidFill>
            </a:endParaRPr>
          </a:p>
          <a:p>
            <a:pPr algn="r"/>
            <a:r>
              <a:rPr lang="en-US" sz="1200" b="1" dirty="0">
                <a:solidFill>
                  <a:srgbClr val="7030A0"/>
                </a:solidFill>
              </a:rPr>
              <a:t>(derived oneness)</a:t>
            </a:r>
          </a:p>
        </p:txBody>
      </p:sp>
      <p:sp>
        <p:nvSpPr>
          <p:cNvPr id="9" name="TextBox 8"/>
          <p:cNvSpPr txBox="1"/>
          <p:nvPr/>
        </p:nvSpPr>
        <p:spPr>
          <a:xfrm>
            <a:off x="5163814" y="849868"/>
            <a:ext cx="771365" cy="369332"/>
          </a:xfrm>
          <a:prstGeom prst="rect">
            <a:avLst/>
          </a:prstGeom>
          <a:noFill/>
        </p:spPr>
        <p:txBody>
          <a:bodyPr wrap="none" rtlCol="0">
            <a:spAutoFit/>
          </a:bodyPr>
          <a:lstStyle/>
          <a:p>
            <a:r>
              <a:rPr lang="en-US" b="1" dirty="0" err="1">
                <a:solidFill>
                  <a:srgbClr val="00B050"/>
                </a:solidFill>
              </a:rPr>
              <a:t>Háhút</a:t>
            </a:r>
            <a:endParaRPr lang="en-US" b="1" dirty="0">
              <a:solidFill>
                <a:srgbClr val="00B050"/>
              </a:solidFill>
            </a:endParaRPr>
          </a:p>
        </p:txBody>
      </p:sp>
      <p:sp>
        <p:nvSpPr>
          <p:cNvPr id="10" name="TextBox 9"/>
          <p:cNvSpPr txBox="1"/>
          <p:nvPr/>
        </p:nvSpPr>
        <p:spPr>
          <a:xfrm>
            <a:off x="5029201" y="1981200"/>
            <a:ext cx="723275" cy="369332"/>
          </a:xfrm>
          <a:prstGeom prst="rect">
            <a:avLst/>
          </a:prstGeom>
          <a:noFill/>
        </p:spPr>
        <p:txBody>
          <a:bodyPr wrap="none" rtlCol="0">
            <a:spAutoFit/>
          </a:bodyPr>
          <a:lstStyle/>
          <a:p>
            <a:r>
              <a:rPr lang="en-US" b="1" dirty="0" err="1">
                <a:solidFill>
                  <a:srgbClr val="00B050"/>
                </a:solidFill>
              </a:rPr>
              <a:t>Láhút</a:t>
            </a:r>
            <a:endParaRPr lang="en-US" b="1" dirty="0">
              <a:solidFill>
                <a:srgbClr val="00B050"/>
              </a:solidFill>
            </a:endParaRPr>
          </a:p>
        </p:txBody>
      </p:sp>
      <p:sp>
        <p:nvSpPr>
          <p:cNvPr id="11" name="TextBox 10"/>
          <p:cNvSpPr txBox="1"/>
          <p:nvPr/>
        </p:nvSpPr>
        <p:spPr>
          <a:xfrm>
            <a:off x="4876801" y="2667000"/>
            <a:ext cx="898003" cy="369332"/>
          </a:xfrm>
          <a:prstGeom prst="rect">
            <a:avLst/>
          </a:prstGeom>
          <a:noFill/>
        </p:spPr>
        <p:txBody>
          <a:bodyPr wrap="none" rtlCol="0">
            <a:spAutoFit/>
          </a:bodyPr>
          <a:lstStyle/>
          <a:p>
            <a:r>
              <a:rPr lang="en-US" b="1" dirty="0" err="1">
                <a:solidFill>
                  <a:srgbClr val="00B050"/>
                </a:solidFill>
              </a:rPr>
              <a:t>Jabarút</a:t>
            </a:r>
            <a:endParaRPr lang="en-US" b="1" dirty="0">
              <a:solidFill>
                <a:srgbClr val="00B050"/>
              </a:solidFill>
            </a:endParaRPr>
          </a:p>
        </p:txBody>
      </p:sp>
      <p:sp>
        <p:nvSpPr>
          <p:cNvPr id="12" name="TextBox 11"/>
          <p:cNvSpPr txBox="1"/>
          <p:nvPr/>
        </p:nvSpPr>
        <p:spPr>
          <a:xfrm>
            <a:off x="4197036" y="4840070"/>
            <a:ext cx="984565" cy="646331"/>
          </a:xfrm>
          <a:prstGeom prst="rect">
            <a:avLst/>
          </a:prstGeom>
          <a:noFill/>
        </p:spPr>
        <p:txBody>
          <a:bodyPr wrap="none" rtlCol="0">
            <a:spAutoFit/>
          </a:bodyPr>
          <a:lstStyle/>
          <a:p>
            <a:r>
              <a:rPr lang="en-US" b="1" dirty="0" err="1">
                <a:solidFill>
                  <a:srgbClr val="00B050"/>
                </a:solidFill>
              </a:rPr>
              <a:t>Malakút</a:t>
            </a:r>
            <a:endParaRPr lang="en-US" b="1" dirty="0">
              <a:solidFill>
                <a:srgbClr val="00B050"/>
              </a:solidFill>
            </a:endParaRPr>
          </a:p>
          <a:p>
            <a:r>
              <a:rPr lang="en-US" b="1" dirty="0">
                <a:solidFill>
                  <a:srgbClr val="00B050"/>
                </a:solidFill>
              </a:rPr>
              <a:t>Heaven</a:t>
            </a:r>
          </a:p>
        </p:txBody>
      </p:sp>
      <p:cxnSp>
        <p:nvCxnSpPr>
          <p:cNvPr id="16" name="Straight Arrow Connector 13"/>
          <p:cNvCxnSpPr>
            <a:stCxn id="5" idx="3"/>
            <a:endCxn id="6" idx="3"/>
          </p:cNvCxnSpPr>
          <p:nvPr/>
        </p:nvCxnSpPr>
        <p:spPr>
          <a:xfrm flipH="1">
            <a:off x="6398117" y="2512368"/>
            <a:ext cx="47911" cy="3657600"/>
          </a:xfrm>
          <a:prstGeom prst="curvedConnector3">
            <a:avLst>
              <a:gd name="adj1" fmla="val -2338551"/>
            </a:avLst>
          </a:prstGeom>
          <a:ln w="76200">
            <a:solidFill>
              <a:schemeClr val="bg1">
                <a:lumMod val="50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3"/>
          <p:cNvCxnSpPr>
            <a:stCxn id="6" idx="1"/>
            <a:endCxn id="5" idx="1"/>
          </p:cNvCxnSpPr>
          <p:nvPr/>
        </p:nvCxnSpPr>
        <p:spPr>
          <a:xfrm rot="10800000">
            <a:off x="4771210" y="2512368"/>
            <a:ext cx="152400" cy="3657600"/>
          </a:xfrm>
          <a:prstGeom prst="curvedConnector3">
            <a:avLst>
              <a:gd name="adj1" fmla="val 798149"/>
            </a:avLst>
          </a:prstGeom>
          <a:ln w="76200">
            <a:solidFill>
              <a:schemeClr val="bg1">
                <a:lumMod val="50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6417084" y="4840070"/>
            <a:ext cx="745717" cy="646331"/>
          </a:xfrm>
          <a:prstGeom prst="rect">
            <a:avLst/>
          </a:prstGeom>
          <a:noFill/>
        </p:spPr>
        <p:txBody>
          <a:bodyPr wrap="none" rtlCol="0">
            <a:spAutoFit/>
          </a:bodyPr>
          <a:lstStyle/>
          <a:p>
            <a:r>
              <a:rPr lang="en-US" b="1" dirty="0" err="1">
                <a:solidFill>
                  <a:srgbClr val="00B050"/>
                </a:solidFill>
              </a:rPr>
              <a:t>Násút</a:t>
            </a:r>
            <a:endParaRPr lang="en-US" b="1" dirty="0">
              <a:solidFill>
                <a:srgbClr val="00B050"/>
              </a:solidFill>
            </a:endParaRPr>
          </a:p>
          <a:p>
            <a:r>
              <a:rPr lang="en-US" b="1" dirty="0">
                <a:solidFill>
                  <a:srgbClr val="00B050"/>
                </a:solidFill>
              </a:rPr>
              <a:t>Earth</a:t>
            </a:r>
          </a:p>
        </p:txBody>
      </p:sp>
      <p:sp>
        <p:nvSpPr>
          <p:cNvPr id="33" name="TextBox 32"/>
          <p:cNvSpPr txBox="1"/>
          <p:nvPr/>
        </p:nvSpPr>
        <p:spPr>
          <a:xfrm rot="5400000">
            <a:off x="6941165" y="4195703"/>
            <a:ext cx="1597938" cy="369332"/>
          </a:xfrm>
          <a:prstGeom prst="rect">
            <a:avLst/>
          </a:prstGeom>
          <a:noFill/>
        </p:spPr>
        <p:txBody>
          <a:bodyPr wrap="none" rtlCol="0">
            <a:spAutoFit/>
          </a:bodyPr>
          <a:lstStyle/>
          <a:p>
            <a:r>
              <a:rPr lang="en-US" b="1" dirty="0">
                <a:solidFill>
                  <a:schemeClr val="tx1">
                    <a:lumMod val="50000"/>
                    <a:lumOff val="50000"/>
                  </a:schemeClr>
                </a:solidFill>
              </a:rPr>
              <a:t>Arc  of descent</a:t>
            </a:r>
          </a:p>
        </p:txBody>
      </p:sp>
      <p:sp>
        <p:nvSpPr>
          <p:cNvPr id="34" name="TextBox 33"/>
          <p:cNvSpPr txBox="1"/>
          <p:nvPr/>
        </p:nvSpPr>
        <p:spPr>
          <a:xfrm rot="16200000">
            <a:off x="2801015" y="4184282"/>
            <a:ext cx="1472904" cy="369332"/>
          </a:xfrm>
          <a:prstGeom prst="rect">
            <a:avLst/>
          </a:prstGeom>
          <a:noFill/>
        </p:spPr>
        <p:txBody>
          <a:bodyPr wrap="none" rtlCol="0">
            <a:spAutoFit/>
          </a:bodyPr>
          <a:lstStyle/>
          <a:p>
            <a:r>
              <a:rPr lang="en-US" b="1" dirty="0">
                <a:solidFill>
                  <a:schemeClr val="tx1">
                    <a:lumMod val="50000"/>
                    <a:lumOff val="50000"/>
                  </a:schemeClr>
                </a:solidFill>
              </a:rPr>
              <a:t>Arc of  ascent</a:t>
            </a:r>
          </a:p>
        </p:txBody>
      </p:sp>
      <p:sp>
        <p:nvSpPr>
          <p:cNvPr id="39" name="TextBox 38"/>
          <p:cNvSpPr txBox="1"/>
          <p:nvPr/>
        </p:nvSpPr>
        <p:spPr>
          <a:xfrm>
            <a:off x="7391401" y="5376446"/>
            <a:ext cx="1329531" cy="338554"/>
          </a:xfrm>
          <a:prstGeom prst="rect">
            <a:avLst/>
          </a:prstGeom>
          <a:noFill/>
        </p:spPr>
        <p:txBody>
          <a:bodyPr wrap="none" rtlCol="0">
            <a:spAutoFit/>
          </a:bodyPr>
          <a:lstStyle/>
          <a:p>
            <a:r>
              <a:rPr lang="en-US" sz="1600" b="1" dirty="0">
                <a:solidFill>
                  <a:schemeClr val="accent6">
                    <a:lumMod val="50000"/>
                  </a:schemeClr>
                </a:solidFill>
              </a:rPr>
              <a:t>Mineral spirit</a:t>
            </a:r>
          </a:p>
        </p:txBody>
      </p:sp>
      <p:sp>
        <p:nvSpPr>
          <p:cNvPr id="40" name="TextBox 39"/>
          <p:cNvSpPr txBox="1"/>
          <p:nvPr/>
        </p:nvSpPr>
        <p:spPr>
          <a:xfrm>
            <a:off x="6477001" y="6138446"/>
            <a:ext cx="1269899" cy="338554"/>
          </a:xfrm>
          <a:prstGeom prst="rect">
            <a:avLst/>
          </a:prstGeom>
          <a:noFill/>
        </p:spPr>
        <p:txBody>
          <a:bodyPr wrap="none" rtlCol="0">
            <a:spAutoFit/>
          </a:bodyPr>
          <a:lstStyle/>
          <a:p>
            <a:r>
              <a:rPr lang="en-US" sz="1600" b="1" dirty="0">
                <a:solidFill>
                  <a:schemeClr val="accent6">
                    <a:lumMod val="50000"/>
                  </a:schemeClr>
                </a:solidFill>
              </a:rPr>
              <a:t>Animal spirit</a:t>
            </a:r>
          </a:p>
        </p:txBody>
      </p:sp>
      <p:sp>
        <p:nvSpPr>
          <p:cNvPr id="41" name="TextBox 40"/>
          <p:cNvSpPr txBox="1"/>
          <p:nvPr/>
        </p:nvSpPr>
        <p:spPr>
          <a:xfrm>
            <a:off x="7086601" y="5757446"/>
            <a:ext cx="1510285" cy="338554"/>
          </a:xfrm>
          <a:prstGeom prst="rect">
            <a:avLst/>
          </a:prstGeom>
          <a:noFill/>
        </p:spPr>
        <p:txBody>
          <a:bodyPr wrap="none" rtlCol="0">
            <a:spAutoFit/>
          </a:bodyPr>
          <a:lstStyle/>
          <a:p>
            <a:r>
              <a:rPr lang="en-US" sz="1600" b="1" dirty="0">
                <a:solidFill>
                  <a:schemeClr val="accent6">
                    <a:lumMod val="50000"/>
                  </a:schemeClr>
                </a:solidFill>
              </a:rPr>
              <a:t>Vegetable spirit</a:t>
            </a:r>
          </a:p>
        </p:txBody>
      </p:sp>
      <p:sp>
        <p:nvSpPr>
          <p:cNvPr id="42" name="TextBox 41"/>
          <p:cNvSpPr txBox="1"/>
          <p:nvPr/>
        </p:nvSpPr>
        <p:spPr>
          <a:xfrm>
            <a:off x="8305800" y="1579086"/>
            <a:ext cx="1962012" cy="584775"/>
          </a:xfrm>
          <a:prstGeom prst="rect">
            <a:avLst/>
          </a:prstGeom>
          <a:noFill/>
        </p:spPr>
        <p:txBody>
          <a:bodyPr wrap="none" rtlCol="0">
            <a:spAutoFit/>
          </a:bodyPr>
          <a:lstStyle/>
          <a:p>
            <a:r>
              <a:rPr lang="en-US" b="1" dirty="0" err="1">
                <a:solidFill>
                  <a:schemeClr val="accent5">
                    <a:lumMod val="50000"/>
                  </a:schemeClr>
                </a:solidFill>
              </a:rPr>
              <a:t>Fayd-i-Aqdas</a:t>
            </a:r>
            <a:endParaRPr lang="en-US" b="1" dirty="0">
              <a:solidFill>
                <a:schemeClr val="accent5">
                  <a:lumMod val="50000"/>
                </a:schemeClr>
              </a:solidFill>
            </a:endParaRPr>
          </a:p>
          <a:p>
            <a:r>
              <a:rPr lang="en-US" sz="1400" b="1" dirty="0">
                <a:solidFill>
                  <a:schemeClr val="accent5">
                    <a:lumMod val="50000"/>
                  </a:schemeClr>
                </a:solidFill>
              </a:rPr>
              <a:t>(Most Holy Outpouring)</a:t>
            </a:r>
          </a:p>
        </p:txBody>
      </p:sp>
      <p:sp>
        <p:nvSpPr>
          <p:cNvPr id="43" name="TextBox 42"/>
          <p:cNvSpPr txBox="1"/>
          <p:nvPr/>
        </p:nvSpPr>
        <p:spPr>
          <a:xfrm>
            <a:off x="8610601" y="5739826"/>
            <a:ext cx="1769587" cy="584775"/>
          </a:xfrm>
          <a:prstGeom prst="rect">
            <a:avLst/>
          </a:prstGeom>
          <a:noFill/>
        </p:spPr>
        <p:txBody>
          <a:bodyPr wrap="none" rtlCol="0">
            <a:spAutoFit/>
          </a:bodyPr>
          <a:lstStyle/>
          <a:p>
            <a:r>
              <a:rPr lang="en-US" b="1" dirty="0" err="1">
                <a:solidFill>
                  <a:schemeClr val="accent5">
                    <a:lumMod val="50000"/>
                  </a:schemeClr>
                </a:solidFill>
              </a:rPr>
              <a:t>Tajalliy-i-’Amm</a:t>
            </a:r>
            <a:endParaRPr lang="en-US" b="1" dirty="0">
              <a:solidFill>
                <a:schemeClr val="accent5">
                  <a:lumMod val="50000"/>
                </a:schemeClr>
              </a:solidFill>
            </a:endParaRPr>
          </a:p>
          <a:p>
            <a:r>
              <a:rPr lang="en-US" sz="1400" b="1" dirty="0">
                <a:solidFill>
                  <a:schemeClr val="accent5">
                    <a:lumMod val="50000"/>
                  </a:schemeClr>
                </a:solidFill>
              </a:rPr>
              <a:t>(universal revelation)</a:t>
            </a:r>
          </a:p>
        </p:txBody>
      </p:sp>
      <p:sp>
        <p:nvSpPr>
          <p:cNvPr id="44" name="TextBox 43"/>
          <p:cNvSpPr txBox="1"/>
          <p:nvPr/>
        </p:nvSpPr>
        <p:spPr>
          <a:xfrm>
            <a:off x="8458201" y="3550188"/>
            <a:ext cx="1835567" cy="584775"/>
          </a:xfrm>
          <a:prstGeom prst="rect">
            <a:avLst/>
          </a:prstGeom>
          <a:noFill/>
        </p:spPr>
        <p:txBody>
          <a:bodyPr wrap="none" rtlCol="0">
            <a:spAutoFit/>
          </a:bodyPr>
          <a:lstStyle/>
          <a:p>
            <a:r>
              <a:rPr lang="en-US" b="1" dirty="0" err="1">
                <a:solidFill>
                  <a:schemeClr val="accent5">
                    <a:lumMod val="50000"/>
                  </a:schemeClr>
                </a:solidFill>
              </a:rPr>
              <a:t>Fayd-i-Muqaddas</a:t>
            </a:r>
            <a:endParaRPr lang="en-US" b="1" dirty="0">
              <a:solidFill>
                <a:schemeClr val="accent5">
                  <a:lumMod val="50000"/>
                </a:schemeClr>
              </a:solidFill>
            </a:endParaRPr>
          </a:p>
          <a:p>
            <a:r>
              <a:rPr lang="en-US" sz="1400" b="1" dirty="0">
                <a:solidFill>
                  <a:schemeClr val="accent5">
                    <a:lumMod val="50000"/>
                  </a:schemeClr>
                </a:solidFill>
              </a:rPr>
              <a:t>(Holy Outpouring)</a:t>
            </a:r>
          </a:p>
        </p:txBody>
      </p:sp>
      <p:sp>
        <p:nvSpPr>
          <p:cNvPr id="45" name="TextBox 44"/>
          <p:cNvSpPr txBox="1"/>
          <p:nvPr/>
        </p:nvSpPr>
        <p:spPr>
          <a:xfrm>
            <a:off x="2971800" y="5715000"/>
            <a:ext cx="1447800" cy="338554"/>
          </a:xfrm>
          <a:prstGeom prst="rect">
            <a:avLst/>
          </a:prstGeom>
          <a:noFill/>
        </p:spPr>
        <p:txBody>
          <a:bodyPr wrap="square" rtlCol="0">
            <a:spAutoFit/>
          </a:bodyPr>
          <a:lstStyle/>
          <a:p>
            <a:r>
              <a:rPr lang="en-US" sz="1600" b="1" dirty="0">
                <a:solidFill>
                  <a:schemeClr val="accent6">
                    <a:lumMod val="50000"/>
                  </a:schemeClr>
                </a:solidFill>
              </a:rPr>
              <a:t>Spirit of faith</a:t>
            </a:r>
          </a:p>
        </p:txBody>
      </p:sp>
      <p:sp>
        <p:nvSpPr>
          <p:cNvPr id="46" name="TextBox 45"/>
          <p:cNvSpPr txBox="1"/>
          <p:nvPr/>
        </p:nvSpPr>
        <p:spPr>
          <a:xfrm>
            <a:off x="5031114" y="6290846"/>
            <a:ext cx="1285929" cy="338554"/>
          </a:xfrm>
          <a:prstGeom prst="rect">
            <a:avLst/>
          </a:prstGeom>
          <a:noFill/>
        </p:spPr>
        <p:txBody>
          <a:bodyPr wrap="none" rtlCol="0">
            <a:spAutoFit/>
          </a:bodyPr>
          <a:lstStyle/>
          <a:p>
            <a:r>
              <a:rPr lang="en-US" sz="1600" b="1" dirty="0">
                <a:solidFill>
                  <a:schemeClr val="accent6">
                    <a:lumMod val="50000"/>
                  </a:schemeClr>
                </a:solidFill>
              </a:rPr>
              <a:t>Human spirit</a:t>
            </a:r>
          </a:p>
        </p:txBody>
      </p:sp>
      <p:sp>
        <p:nvSpPr>
          <p:cNvPr id="65" name="TextBox 64"/>
          <p:cNvSpPr txBox="1"/>
          <p:nvPr/>
        </p:nvSpPr>
        <p:spPr>
          <a:xfrm>
            <a:off x="6510405" y="609600"/>
            <a:ext cx="2423805" cy="338554"/>
          </a:xfrm>
          <a:prstGeom prst="rect">
            <a:avLst/>
          </a:prstGeom>
          <a:noFill/>
        </p:spPr>
        <p:txBody>
          <a:bodyPr wrap="none" rtlCol="0">
            <a:spAutoFit/>
          </a:bodyPr>
          <a:lstStyle/>
          <a:p>
            <a:r>
              <a:rPr lang="en-US" sz="1600" b="1" dirty="0">
                <a:solidFill>
                  <a:srgbClr val="FF0000"/>
                </a:solidFill>
              </a:rPr>
              <a:t>“I was a Hidden Treasure.”</a:t>
            </a:r>
          </a:p>
        </p:txBody>
      </p:sp>
      <p:sp>
        <p:nvSpPr>
          <p:cNvPr id="67" name="TextBox 66"/>
          <p:cNvSpPr txBox="1"/>
          <p:nvPr/>
        </p:nvSpPr>
        <p:spPr>
          <a:xfrm>
            <a:off x="1676400" y="1242536"/>
            <a:ext cx="2313454" cy="738664"/>
          </a:xfrm>
          <a:prstGeom prst="rect">
            <a:avLst/>
          </a:prstGeom>
          <a:noFill/>
        </p:spPr>
        <p:txBody>
          <a:bodyPr wrap="none" rtlCol="0">
            <a:spAutoFit/>
          </a:bodyPr>
          <a:lstStyle/>
          <a:p>
            <a:pPr algn="r"/>
            <a:r>
              <a:rPr lang="en-US" sz="1400" dirty="0"/>
              <a:t>The “cloud”</a:t>
            </a:r>
          </a:p>
          <a:p>
            <a:pPr algn="r"/>
            <a:r>
              <a:rPr lang="en-US" sz="1400" dirty="0"/>
              <a:t>The “uncompounded reality”</a:t>
            </a:r>
          </a:p>
          <a:p>
            <a:pPr algn="r"/>
            <a:endParaRPr lang="en-US" sz="1400" dirty="0"/>
          </a:p>
        </p:txBody>
      </p:sp>
      <p:sp>
        <p:nvSpPr>
          <p:cNvPr id="70" name="TextBox 69"/>
          <p:cNvSpPr txBox="1"/>
          <p:nvPr/>
        </p:nvSpPr>
        <p:spPr>
          <a:xfrm>
            <a:off x="7162800" y="2438400"/>
            <a:ext cx="2086790" cy="338554"/>
          </a:xfrm>
          <a:prstGeom prst="rect">
            <a:avLst/>
          </a:prstGeom>
          <a:noFill/>
        </p:spPr>
        <p:txBody>
          <a:bodyPr wrap="none" rtlCol="0">
            <a:spAutoFit/>
          </a:bodyPr>
          <a:lstStyle/>
          <a:p>
            <a:r>
              <a:rPr lang="en-US" sz="1600" b="1" dirty="0">
                <a:solidFill>
                  <a:srgbClr val="FF0000"/>
                </a:solidFill>
              </a:rPr>
              <a:t>“I loved to be known;”</a:t>
            </a:r>
          </a:p>
        </p:txBody>
      </p:sp>
      <p:sp>
        <p:nvSpPr>
          <p:cNvPr id="71" name="TextBox 70"/>
          <p:cNvSpPr txBox="1"/>
          <p:nvPr/>
        </p:nvSpPr>
        <p:spPr>
          <a:xfrm>
            <a:off x="8305801" y="4520626"/>
            <a:ext cx="2023183" cy="584775"/>
          </a:xfrm>
          <a:prstGeom prst="rect">
            <a:avLst/>
          </a:prstGeom>
          <a:noFill/>
        </p:spPr>
        <p:txBody>
          <a:bodyPr wrap="none" rtlCol="0">
            <a:spAutoFit/>
          </a:bodyPr>
          <a:lstStyle/>
          <a:p>
            <a:r>
              <a:rPr lang="en-US" sz="1600" b="1" dirty="0">
                <a:solidFill>
                  <a:srgbClr val="FF0000"/>
                </a:solidFill>
              </a:rPr>
              <a:t>“therefore I brought </a:t>
            </a:r>
          </a:p>
          <a:p>
            <a:r>
              <a:rPr lang="en-US" sz="1600" b="1" dirty="0">
                <a:solidFill>
                  <a:srgbClr val="FF0000"/>
                </a:solidFill>
              </a:rPr>
              <a:t>creation into being…”</a:t>
            </a:r>
          </a:p>
        </p:txBody>
      </p:sp>
      <p:sp>
        <p:nvSpPr>
          <p:cNvPr id="72" name="TextBox 71"/>
          <p:cNvSpPr txBox="1"/>
          <p:nvPr/>
        </p:nvSpPr>
        <p:spPr>
          <a:xfrm>
            <a:off x="1676400" y="4063426"/>
            <a:ext cx="1620572" cy="584775"/>
          </a:xfrm>
          <a:prstGeom prst="rect">
            <a:avLst/>
          </a:prstGeom>
          <a:noFill/>
        </p:spPr>
        <p:txBody>
          <a:bodyPr wrap="none" rtlCol="0">
            <a:spAutoFit/>
          </a:bodyPr>
          <a:lstStyle/>
          <a:p>
            <a:r>
              <a:rPr lang="en-US" sz="1600" b="1" dirty="0">
                <a:solidFill>
                  <a:srgbClr val="FF0000"/>
                </a:solidFill>
              </a:rPr>
              <a:t>“…that I might </a:t>
            </a:r>
          </a:p>
          <a:p>
            <a:r>
              <a:rPr lang="en-US" sz="1600" b="1" dirty="0">
                <a:solidFill>
                  <a:srgbClr val="FF0000"/>
                </a:solidFill>
              </a:rPr>
              <a:t>become known.”</a:t>
            </a:r>
          </a:p>
        </p:txBody>
      </p:sp>
      <p:sp>
        <p:nvSpPr>
          <p:cNvPr id="83" name="TextBox 82"/>
          <p:cNvSpPr txBox="1"/>
          <p:nvPr/>
        </p:nvSpPr>
        <p:spPr>
          <a:xfrm>
            <a:off x="1569156" y="2777067"/>
            <a:ext cx="2346476" cy="738664"/>
          </a:xfrm>
          <a:prstGeom prst="rect">
            <a:avLst/>
          </a:prstGeom>
          <a:noFill/>
        </p:spPr>
        <p:txBody>
          <a:bodyPr wrap="none" rtlCol="0">
            <a:spAutoFit/>
          </a:bodyPr>
          <a:lstStyle/>
          <a:p>
            <a:pPr algn="r"/>
            <a:r>
              <a:rPr lang="en-US" sz="1400" b="1" dirty="0"/>
              <a:t>The Logos; the Manifestation</a:t>
            </a:r>
          </a:p>
          <a:p>
            <a:pPr algn="r"/>
            <a:r>
              <a:rPr lang="en-US" sz="1400" b="1" dirty="0">
                <a:solidFill>
                  <a:schemeClr val="accent6">
                    <a:lumMod val="50000"/>
                  </a:schemeClr>
                </a:solidFill>
              </a:rPr>
              <a:t>The Holy Spirit</a:t>
            </a:r>
          </a:p>
          <a:p>
            <a:pPr algn="r"/>
            <a:r>
              <a:rPr lang="en-US" sz="1400" dirty="0"/>
              <a:t>“eternal archetypes”</a:t>
            </a:r>
          </a:p>
        </p:txBody>
      </p:sp>
      <p:cxnSp>
        <p:nvCxnSpPr>
          <p:cNvPr id="99" name="Straight Connector 98"/>
          <p:cNvCxnSpPr/>
          <p:nvPr/>
        </p:nvCxnSpPr>
        <p:spPr>
          <a:xfrm>
            <a:off x="1524000" y="1905000"/>
            <a:ext cx="9144000" cy="1588"/>
          </a:xfrm>
          <a:prstGeom prst="line">
            <a:avLst/>
          </a:prstGeom>
          <a:ln w="76200">
            <a:solidFill>
              <a:schemeClr val="accent6">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1524000" y="3884612"/>
            <a:ext cx="9144000" cy="1588"/>
          </a:xfrm>
          <a:prstGeom prst="line">
            <a:avLst/>
          </a:prstGeom>
          <a:ln w="28575">
            <a:solidFill>
              <a:schemeClr val="accent6">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5992585" y="1752601"/>
            <a:ext cx="1103315" cy="276999"/>
          </a:xfrm>
          <a:prstGeom prst="rect">
            <a:avLst/>
          </a:prstGeom>
          <a:noFill/>
        </p:spPr>
        <p:txBody>
          <a:bodyPr wrap="none" rtlCol="0">
            <a:spAutoFit/>
          </a:bodyPr>
          <a:lstStyle/>
          <a:p>
            <a:r>
              <a:rPr lang="en-US" sz="1200" i="1" dirty="0">
                <a:solidFill>
                  <a:schemeClr val="tx1">
                    <a:lumMod val="75000"/>
                    <a:lumOff val="25000"/>
                  </a:schemeClr>
                </a:solidFill>
              </a:rPr>
              <a:t>The primal veil</a:t>
            </a:r>
          </a:p>
        </p:txBody>
      </p:sp>
      <p:sp>
        <p:nvSpPr>
          <p:cNvPr id="50" name="TextBox 49"/>
          <p:cNvSpPr txBox="1"/>
          <p:nvPr/>
        </p:nvSpPr>
        <p:spPr>
          <a:xfrm>
            <a:off x="5086734" y="3071336"/>
            <a:ext cx="1923667" cy="738664"/>
          </a:xfrm>
          <a:prstGeom prst="rect">
            <a:avLst/>
          </a:prstGeom>
          <a:noFill/>
        </p:spPr>
        <p:txBody>
          <a:bodyPr wrap="none" rtlCol="0">
            <a:spAutoFit/>
          </a:bodyPr>
          <a:lstStyle/>
          <a:p>
            <a:pPr algn="r"/>
            <a:r>
              <a:rPr lang="en-US" sz="1400" b="1" dirty="0">
                <a:solidFill>
                  <a:schemeClr val="accent6">
                    <a:lumMod val="75000"/>
                  </a:schemeClr>
                </a:solidFill>
              </a:rPr>
              <a:t>Primal Will (</a:t>
            </a:r>
            <a:r>
              <a:rPr lang="en-US" sz="1400" b="1" dirty="0" err="1">
                <a:solidFill>
                  <a:schemeClr val="accent6">
                    <a:lumMod val="75000"/>
                  </a:schemeClr>
                </a:solidFill>
              </a:rPr>
              <a:t>ma</a:t>
            </a:r>
            <a:r>
              <a:rPr lang="en-US" sz="1400" b="1" u="sng" dirty="0" err="1">
                <a:solidFill>
                  <a:schemeClr val="accent6">
                    <a:lumMod val="75000"/>
                  </a:schemeClr>
                </a:solidFill>
              </a:rPr>
              <a:t>sh</a:t>
            </a:r>
            <a:r>
              <a:rPr lang="en-US" sz="1400" b="1" dirty="0" err="1">
                <a:solidFill>
                  <a:schemeClr val="accent6">
                    <a:lumMod val="75000"/>
                  </a:schemeClr>
                </a:solidFill>
              </a:rPr>
              <a:t>iyyat</a:t>
            </a:r>
            <a:r>
              <a:rPr lang="en-US" sz="1400" b="1" dirty="0">
                <a:solidFill>
                  <a:schemeClr val="accent6">
                    <a:lumMod val="75000"/>
                  </a:schemeClr>
                </a:solidFill>
              </a:rPr>
              <a:t>)</a:t>
            </a:r>
          </a:p>
          <a:p>
            <a:pPr algn="r"/>
            <a:r>
              <a:rPr lang="en-US" sz="1400" b="1" dirty="0">
                <a:solidFill>
                  <a:schemeClr val="accent6">
                    <a:lumMod val="75000"/>
                  </a:schemeClr>
                </a:solidFill>
              </a:rPr>
              <a:t>Purpose (</a:t>
            </a:r>
            <a:r>
              <a:rPr lang="en-US" sz="1400" b="1" dirty="0" err="1">
                <a:solidFill>
                  <a:schemeClr val="accent6">
                    <a:lumMod val="75000"/>
                  </a:schemeClr>
                </a:solidFill>
              </a:rPr>
              <a:t>irádih</a:t>
            </a:r>
            <a:r>
              <a:rPr lang="en-US" sz="1400" b="1" dirty="0">
                <a:solidFill>
                  <a:schemeClr val="accent6">
                    <a:lumMod val="75000"/>
                  </a:schemeClr>
                </a:solidFill>
              </a:rPr>
              <a:t>)</a:t>
            </a:r>
          </a:p>
          <a:p>
            <a:pPr algn="r"/>
            <a:r>
              <a:rPr lang="en-US" sz="1400" b="1" dirty="0">
                <a:solidFill>
                  <a:schemeClr val="accent6">
                    <a:lumMod val="75000"/>
                  </a:schemeClr>
                </a:solidFill>
              </a:rPr>
              <a:t>Predestination (</a:t>
            </a:r>
            <a:r>
              <a:rPr lang="en-US" sz="1400" b="1" dirty="0" err="1">
                <a:solidFill>
                  <a:schemeClr val="accent6">
                    <a:lumMod val="75000"/>
                  </a:schemeClr>
                </a:solidFill>
              </a:rPr>
              <a:t>qadar</a:t>
            </a:r>
            <a:r>
              <a:rPr lang="en-US" sz="1400" b="1" dirty="0">
                <a:solidFill>
                  <a:schemeClr val="accent6">
                    <a:lumMod val="75000"/>
                  </a:schemeClr>
                </a:solidFill>
              </a:rPr>
              <a:t>)</a:t>
            </a:r>
          </a:p>
        </p:txBody>
      </p:sp>
      <p:sp>
        <p:nvSpPr>
          <p:cNvPr id="51" name="TextBox 50"/>
          <p:cNvSpPr txBox="1"/>
          <p:nvPr/>
        </p:nvSpPr>
        <p:spPr>
          <a:xfrm>
            <a:off x="5520570" y="3886201"/>
            <a:ext cx="1489830" cy="954107"/>
          </a:xfrm>
          <a:prstGeom prst="rect">
            <a:avLst/>
          </a:prstGeom>
          <a:noFill/>
        </p:spPr>
        <p:txBody>
          <a:bodyPr wrap="none" rtlCol="0">
            <a:spAutoFit/>
          </a:bodyPr>
          <a:lstStyle/>
          <a:p>
            <a:pPr algn="r"/>
            <a:r>
              <a:rPr lang="en-US" sz="1400" b="1" dirty="0">
                <a:solidFill>
                  <a:schemeClr val="accent6">
                    <a:lumMod val="75000"/>
                  </a:schemeClr>
                </a:solidFill>
              </a:rPr>
              <a:t>Fate (</a:t>
            </a:r>
            <a:r>
              <a:rPr lang="en-US" sz="1400" b="1" dirty="0" err="1">
                <a:solidFill>
                  <a:schemeClr val="accent6">
                    <a:lumMod val="75000"/>
                  </a:schemeClr>
                </a:solidFill>
              </a:rPr>
              <a:t>qadá</a:t>
            </a:r>
            <a:r>
              <a:rPr lang="en-US" sz="1400" b="1" dirty="0">
                <a:solidFill>
                  <a:schemeClr val="accent6">
                    <a:lumMod val="75000"/>
                  </a:schemeClr>
                </a:solidFill>
              </a:rPr>
              <a:t>)</a:t>
            </a:r>
          </a:p>
          <a:p>
            <a:pPr algn="r"/>
            <a:r>
              <a:rPr lang="en-US" sz="1400" b="1" dirty="0">
                <a:solidFill>
                  <a:schemeClr val="accent6">
                    <a:lumMod val="75000"/>
                  </a:schemeClr>
                </a:solidFill>
              </a:rPr>
              <a:t>Permission (</a:t>
            </a:r>
            <a:r>
              <a:rPr lang="en-US" sz="1400" b="1" dirty="0" err="1">
                <a:solidFill>
                  <a:schemeClr val="accent6">
                    <a:lumMod val="75000"/>
                  </a:schemeClr>
                </a:solidFill>
              </a:rPr>
              <a:t>i</a:t>
            </a:r>
            <a:r>
              <a:rPr lang="en-US" sz="1400" b="1" u="sng" dirty="0" err="1">
                <a:solidFill>
                  <a:schemeClr val="accent6">
                    <a:lumMod val="75000"/>
                  </a:schemeClr>
                </a:solidFill>
              </a:rPr>
              <a:t>dh</a:t>
            </a:r>
            <a:r>
              <a:rPr lang="en-US" sz="1400" b="1" dirty="0" err="1">
                <a:solidFill>
                  <a:schemeClr val="accent6">
                    <a:lumMod val="75000"/>
                  </a:schemeClr>
                </a:solidFill>
              </a:rPr>
              <a:t>n</a:t>
            </a:r>
            <a:r>
              <a:rPr lang="en-US" sz="1400" b="1" dirty="0">
                <a:solidFill>
                  <a:schemeClr val="accent6">
                    <a:lumMod val="75000"/>
                  </a:schemeClr>
                </a:solidFill>
              </a:rPr>
              <a:t>)</a:t>
            </a:r>
          </a:p>
          <a:p>
            <a:pPr algn="r"/>
            <a:r>
              <a:rPr lang="en-US" sz="1400" b="1" dirty="0">
                <a:solidFill>
                  <a:schemeClr val="accent6">
                    <a:lumMod val="75000"/>
                  </a:schemeClr>
                </a:solidFill>
              </a:rPr>
              <a:t>Fixed Time (</a:t>
            </a:r>
            <a:r>
              <a:rPr lang="en-US" sz="1400" b="1" dirty="0" err="1">
                <a:solidFill>
                  <a:schemeClr val="accent6">
                    <a:lumMod val="75000"/>
                  </a:schemeClr>
                </a:solidFill>
              </a:rPr>
              <a:t>ajal</a:t>
            </a:r>
            <a:r>
              <a:rPr lang="en-US" sz="1400" b="1" dirty="0">
                <a:solidFill>
                  <a:schemeClr val="accent6">
                    <a:lumMod val="75000"/>
                  </a:schemeClr>
                </a:solidFill>
              </a:rPr>
              <a:t>)</a:t>
            </a:r>
          </a:p>
          <a:p>
            <a:pPr algn="r"/>
            <a:r>
              <a:rPr lang="en-US" sz="1400" b="1" dirty="0">
                <a:solidFill>
                  <a:schemeClr val="accent6">
                    <a:lumMod val="75000"/>
                  </a:schemeClr>
                </a:solidFill>
              </a:rPr>
              <a:t>The Book (</a:t>
            </a:r>
            <a:r>
              <a:rPr lang="en-US" sz="1400" b="1" dirty="0" err="1">
                <a:solidFill>
                  <a:schemeClr val="accent6">
                    <a:lumMod val="75000"/>
                  </a:schemeClr>
                </a:solidFill>
              </a:rPr>
              <a:t>kitáb</a:t>
            </a:r>
            <a:r>
              <a:rPr lang="en-US" sz="1400" b="1" dirty="0">
                <a:solidFill>
                  <a:schemeClr val="accent6">
                    <a:lumMod val="75000"/>
                  </a:schemeClr>
                </a:solidFill>
              </a:rPr>
              <a:t>)</a:t>
            </a:r>
          </a:p>
        </p:txBody>
      </p:sp>
    </p:spTree>
    <p:extLst>
      <p:ext uri="{BB962C8B-B14F-4D97-AF65-F5344CB8AC3E}">
        <p14:creationId xmlns:p14="http://schemas.microsoft.com/office/powerpoint/2010/main" val="3925169667"/>
      </p:ext>
    </p:extLst>
  </p:cSld>
  <p:clrMapOvr>
    <a:masterClrMapping/>
  </p:clrMapOvr>
  <p:timing>
    <p:tnLst>
      <p:par>
        <p:cTn xmlns:p14="http://schemas.microsoft.com/office/powerpoint/2010/mai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68036" y="4223170"/>
            <a:ext cx="3070834" cy="707886"/>
          </a:xfrm>
          <a:prstGeom prst="rect">
            <a:avLst/>
          </a:prstGeom>
          <a:noFill/>
        </p:spPr>
        <p:txBody>
          <a:bodyPr wrap="square" rtlCol="0">
            <a:spAutoFit/>
          </a:bodyPr>
          <a:lstStyle/>
          <a:p>
            <a:r>
              <a:rPr lang="en-US" sz="2000" dirty="0" smtClean="0"/>
              <a:t>Will and Ariel Durant</a:t>
            </a:r>
            <a:endParaRPr lang="en-US" sz="2000" dirty="0" smtClean="0">
              <a:latin typeface="Bookman Old Style" panose="02050604050505020204" pitchFamily="18" charset="0"/>
            </a:endParaRPr>
          </a:p>
          <a:p>
            <a:r>
              <a:rPr lang="en-US" sz="2000" dirty="0" smtClean="0">
                <a:latin typeface="Bookman Old Style" panose="02050604050505020204" pitchFamily="18" charset="0"/>
              </a:rPr>
              <a:t>(1803-1882)</a:t>
            </a:r>
          </a:p>
        </p:txBody>
      </p:sp>
      <p:sp>
        <p:nvSpPr>
          <p:cNvPr id="6" name="TextBox 5"/>
          <p:cNvSpPr txBox="1"/>
          <p:nvPr/>
        </p:nvSpPr>
        <p:spPr>
          <a:xfrm>
            <a:off x="3933464" y="821564"/>
            <a:ext cx="7264881" cy="2123658"/>
          </a:xfrm>
          <a:prstGeom prst="rect">
            <a:avLst/>
          </a:prstGeom>
          <a:noFill/>
        </p:spPr>
        <p:txBody>
          <a:bodyPr wrap="square" rtlCol="0">
            <a:spAutoFit/>
          </a:bodyPr>
          <a:lstStyle/>
          <a:p>
            <a:r>
              <a:rPr lang="en-US" sz="4800" dirty="0" smtClean="0">
                <a:latin typeface="Bookman Old Style" panose="02050604050505020204" pitchFamily="18" charset="0"/>
              </a:rPr>
              <a:t>“</a:t>
            </a:r>
            <a:r>
              <a:rPr lang="en-US" sz="2800" dirty="0" smtClean="0"/>
              <a:t>In religion the mature mind has passed through three stages:  belief, unbelief, and understanding.” </a:t>
            </a:r>
          </a:p>
          <a:p>
            <a:r>
              <a:rPr lang="en-US" sz="2800" dirty="0" smtClean="0"/>
              <a:t>(</a:t>
            </a:r>
            <a:r>
              <a:rPr lang="en-US" sz="2800" i="1" dirty="0" smtClean="0"/>
              <a:t>The Story of Civilization</a:t>
            </a:r>
            <a:r>
              <a:rPr lang="en-US" sz="2800" dirty="0" smtClean="0"/>
              <a:t>, vol. IX)   </a:t>
            </a:r>
            <a:endParaRPr lang="en-US" sz="2800" dirty="0">
              <a:latin typeface="Bookman Old Style" panose="02050604050505020204" pitchFamily="18" charset="0"/>
            </a:endParaRPr>
          </a:p>
        </p:txBody>
      </p:sp>
      <p:pic>
        <p:nvPicPr>
          <p:cNvPr id="4098" name="Picture 2" descr="https://booknotesplus.files.wordpress.com/2013/08/will-and-ariel-durant.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8034" y="928436"/>
            <a:ext cx="2885267" cy="31390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8698266"/>
      </p:ext>
    </p:extLst>
  </p:cSld>
  <p:clrMapOvr>
    <a:masterClrMapping/>
  </p:clrMapOvr>
  <p:timing>
    <p:tnLst>
      <p:par>
        <p:cTn xmlns:p14="http://schemas.microsoft.com/office/powerpoint/2010/mai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368971" y="0"/>
            <a:ext cx="7454057" cy="6858000"/>
          </a:xfrm>
          <a:prstGeom prst="rect">
            <a:avLst/>
          </a:prstGeom>
        </p:spPr>
      </p:pic>
    </p:spTree>
    <p:extLst>
      <p:ext uri="{BB962C8B-B14F-4D97-AF65-F5344CB8AC3E}">
        <p14:creationId xmlns:p14="http://schemas.microsoft.com/office/powerpoint/2010/main" val="386729955"/>
      </p:ext>
    </p:extLst>
  </p:cSld>
  <p:clrMapOvr>
    <a:masterClrMapping/>
  </p:clrMapOvr>
  <p:timing>
    <p:tnLst>
      <p:par>
        <p:cTn xmlns:p14="http://schemas.microsoft.com/office/powerpoint/2010/mai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99530" y="785772"/>
            <a:ext cx="7363968" cy="4154984"/>
          </a:xfrm>
          <a:prstGeom prst="rect">
            <a:avLst/>
          </a:prstGeom>
        </p:spPr>
        <p:txBody>
          <a:bodyPr wrap="square">
            <a:spAutoFit/>
          </a:bodyPr>
          <a:lstStyle/>
          <a:p>
            <a:r>
              <a:rPr lang="en-US" sz="2400" dirty="0" smtClean="0"/>
              <a:t>“</a:t>
            </a:r>
            <a:r>
              <a:rPr lang="en-US" sz="2400" dirty="0"/>
              <a:t>First it must be recognized that philosophers and researchers in the scholarly community have defined "spirit" in different ways.  The best, most perfect, and clearest of these is that </a:t>
            </a:r>
            <a:r>
              <a:rPr lang="en-US" sz="2400" i="1" dirty="0"/>
              <a:t>spirit is an abstract substance separate from matter in essence but not in act.</a:t>
            </a:r>
            <a:r>
              <a:rPr lang="en-US" sz="2400" dirty="0"/>
              <a:t>  It will not be hidden from the wise that this definition, insofar as it is a definition by negation, fails to elucidate the reality of the essence of the thing described.  It is a comprehensive, restrictive definition which, nonetheless, better explains the intent of the word "spirit" than other definitions</a:t>
            </a:r>
            <a:r>
              <a:rPr lang="en-US" sz="2400" dirty="0" smtClean="0"/>
              <a:t>.”</a:t>
            </a:r>
            <a:endParaRPr lang="en-US" sz="2400" dirty="0"/>
          </a:p>
        </p:txBody>
      </p:sp>
      <p:sp>
        <p:nvSpPr>
          <p:cNvPr id="4" name="TextBox 3"/>
          <p:cNvSpPr txBox="1"/>
          <p:nvPr/>
        </p:nvSpPr>
        <p:spPr>
          <a:xfrm>
            <a:off x="801751" y="4694454"/>
            <a:ext cx="3070834" cy="769441"/>
          </a:xfrm>
          <a:prstGeom prst="rect">
            <a:avLst/>
          </a:prstGeom>
          <a:noFill/>
        </p:spPr>
        <p:txBody>
          <a:bodyPr wrap="square" rtlCol="0">
            <a:spAutoFit/>
          </a:bodyPr>
          <a:lstStyle/>
          <a:p>
            <a:r>
              <a:rPr lang="en-US" sz="2400" dirty="0" smtClean="0"/>
              <a:t>‘</a:t>
            </a:r>
            <a:r>
              <a:rPr lang="en-US" sz="2400" dirty="0" err="1" smtClean="0"/>
              <a:t>Mírzá</a:t>
            </a:r>
            <a:r>
              <a:rPr lang="en-US" sz="2400" dirty="0" smtClean="0"/>
              <a:t> </a:t>
            </a:r>
            <a:r>
              <a:rPr lang="en-US" sz="2400" dirty="0" err="1" smtClean="0"/>
              <a:t>Abu'l-Fadl</a:t>
            </a:r>
            <a:endParaRPr lang="en-US" sz="2400" dirty="0" smtClean="0"/>
          </a:p>
          <a:p>
            <a:r>
              <a:rPr lang="en-US" sz="2000" dirty="0" smtClean="0">
                <a:latin typeface="Bookman Old Style" panose="02050604050505020204" pitchFamily="18" charset="0"/>
              </a:rPr>
              <a:t>(1844-1914)</a:t>
            </a:r>
          </a:p>
        </p:txBody>
      </p:sp>
      <p:pic>
        <p:nvPicPr>
          <p:cNvPr id="2050" name="Picture 2" descr="https://www.h-net.org/~bahai/graphics/vol4/Gulpaygani.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01751" y="785772"/>
            <a:ext cx="2770310" cy="3476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4398492"/>
      </p:ext>
    </p:extLst>
  </p:cSld>
  <p:clrMapOvr>
    <a:masterClrMapping/>
  </p:clrMapOvr>
  <p:timing>
    <p:tnLst>
      <p:par>
        <p:cTn xmlns:p14="http://schemas.microsoft.com/office/powerpoint/2010/mai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01312" y="808380"/>
            <a:ext cx="7363968" cy="5632311"/>
          </a:xfrm>
          <a:prstGeom prst="rect">
            <a:avLst/>
          </a:prstGeom>
        </p:spPr>
        <p:txBody>
          <a:bodyPr wrap="square">
            <a:spAutoFit/>
          </a:bodyPr>
          <a:lstStyle/>
          <a:p>
            <a:r>
              <a:rPr lang="en-US" sz="2400" dirty="0" smtClean="0"/>
              <a:t>“The teleological hypothesis is that [value] may be determined not merely by value-free chemistry and physics but also by something else, namely a cosmic predisposition to the formation of life, consciousness, and the value that is inseparable from them….</a:t>
            </a:r>
            <a:endParaRPr lang="en-US" sz="2400" dirty="0"/>
          </a:p>
          <a:p>
            <a:r>
              <a:rPr lang="en-US" sz="2400" dirty="0"/>
              <a:t>	“Some form of natural </a:t>
            </a:r>
            <a:r>
              <a:rPr lang="en-US" sz="2400" dirty="0" smtClean="0"/>
              <a:t>teleology</a:t>
            </a:r>
            <a:r>
              <a:rPr lang="en-US" sz="2400" dirty="0"/>
              <a:t> </a:t>
            </a:r>
            <a:r>
              <a:rPr lang="en-US" sz="2400" dirty="0" smtClean="0"/>
              <a:t>… would </a:t>
            </a:r>
            <a:r>
              <a:rPr lang="en-US" sz="2400" dirty="0"/>
              <a:t>be an alternative to a miracle—either in the sense of a wildly improbable fluke or in the sense of a divine intervention in the natural order.  The tendency for life to form may be a basic feature of the natural order, not explained by the </a:t>
            </a:r>
            <a:r>
              <a:rPr lang="en-US" sz="2400" dirty="0" err="1"/>
              <a:t>nonteleological</a:t>
            </a:r>
            <a:r>
              <a:rPr lang="en-US" sz="2400" dirty="0"/>
              <a:t> laws of physics and chemistry.”  </a:t>
            </a:r>
            <a:r>
              <a:rPr lang="en-US" sz="2400" dirty="0" smtClean="0"/>
              <a:t>(</a:t>
            </a:r>
            <a:r>
              <a:rPr lang="en-US" sz="2400" i="1" dirty="0" smtClean="0"/>
              <a:t>Mind </a:t>
            </a:r>
            <a:r>
              <a:rPr lang="en-US" sz="2400" i="1" dirty="0"/>
              <a:t>and Cosmos,</a:t>
            </a:r>
            <a:r>
              <a:rPr lang="en-US" sz="2400" dirty="0"/>
              <a:t> pp. 122-124)</a:t>
            </a:r>
          </a:p>
          <a:p>
            <a:endParaRPr lang="en-US" sz="2400" dirty="0"/>
          </a:p>
        </p:txBody>
      </p:sp>
      <p:sp>
        <p:nvSpPr>
          <p:cNvPr id="4" name="TextBox 3"/>
          <p:cNvSpPr txBox="1"/>
          <p:nvPr/>
        </p:nvSpPr>
        <p:spPr>
          <a:xfrm>
            <a:off x="887104" y="4440179"/>
            <a:ext cx="3070834" cy="769441"/>
          </a:xfrm>
          <a:prstGeom prst="rect">
            <a:avLst/>
          </a:prstGeom>
          <a:noFill/>
        </p:spPr>
        <p:txBody>
          <a:bodyPr wrap="square" rtlCol="0">
            <a:spAutoFit/>
          </a:bodyPr>
          <a:lstStyle/>
          <a:p>
            <a:r>
              <a:rPr lang="en-US" sz="2400" dirty="0" smtClean="0"/>
              <a:t>Thomas Nagel</a:t>
            </a:r>
          </a:p>
          <a:p>
            <a:r>
              <a:rPr lang="en-US" sz="2000" dirty="0" smtClean="0">
                <a:latin typeface="Bookman Old Style" panose="02050604050505020204" pitchFamily="18" charset="0"/>
              </a:rPr>
              <a:t>(1937- )</a:t>
            </a:r>
          </a:p>
        </p:txBody>
      </p:sp>
      <p:pic>
        <p:nvPicPr>
          <p:cNvPr id="3074" name="Picture 2" descr="http://www.newstatesman.com/sites/default/files/styles/nodeimage/public/1a3y5i55qd30te55ykcqumnp200812101232nagel_foto_.jpg?itok=XVE5ZC2D"/>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887104" y="929179"/>
            <a:ext cx="2743200" cy="334257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4631244"/>
      </p:ext>
    </p:extLst>
  </p:cSld>
  <p:clrMapOvr>
    <a:masterClrMapping/>
  </p:clrMapOvr>
  <p:timing>
    <p:tnLst>
      <p:par>
        <p:cTn xmlns:p14="http://schemas.microsoft.com/office/powerpoint/2010/mai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03951" y="799119"/>
            <a:ext cx="7301131" cy="5632311"/>
          </a:xfrm>
          <a:prstGeom prst="rect">
            <a:avLst/>
          </a:prstGeom>
        </p:spPr>
        <p:txBody>
          <a:bodyPr wrap="square">
            <a:spAutoFit/>
          </a:bodyPr>
          <a:lstStyle/>
          <a:p>
            <a:pPr lvl="1"/>
            <a:r>
              <a:rPr lang="en-US" sz="2400" dirty="0" smtClean="0"/>
              <a:t>        </a:t>
            </a:r>
            <a:r>
              <a:rPr lang="en-US" sz="2400" dirty="0"/>
              <a:t>“This absolute determinability of our mind by abstractions is one of the cardinal facts in our human constitution. Polarizing and magnetizing us as they do, we turn towards them and from them, we seek them, hold them, hate them, bless them, just as if they were so many concrete beings. And beings they are, beings as real in the realm which they inhabit as the changing things of sense are in the realm of space.</a:t>
            </a:r>
            <a:br>
              <a:rPr lang="en-US" sz="2400" dirty="0"/>
            </a:br>
            <a:r>
              <a:rPr lang="en-US" sz="2400" dirty="0"/>
              <a:t>        “Plato gave so brilliant and impressive a defense of this common human feeling, that the doctrine of the reality of abstract objects has been known as the platonic theory of ideas ever since.”   </a:t>
            </a:r>
            <a:r>
              <a:rPr lang="en-US" sz="2400" dirty="0" smtClean="0"/>
              <a:t>(</a:t>
            </a:r>
            <a:r>
              <a:rPr lang="en-US" sz="2400" i="1" dirty="0" smtClean="0"/>
              <a:t>The </a:t>
            </a:r>
            <a:r>
              <a:rPr lang="en-US" sz="2400" i="1" dirty="0"/>
              <a:t>Varieties of Religious Experience</a:t>
            </a:r>
            <a:r>
              <a:rPr lang="en-US" sz="2400" dirty="0"/>
              <a:t>, pp. 54-57</a:t>
            </a:r>
            <a:r>
              <a:rPr lang="en-US" sz="2400" dirty="0" smtClean="0"/>
              <a:t>)</a:t>
            </a:r>
            <a:endParaRPr lang="en-US" sz="2400" dirty="0"/>
          </a:p>
        </p:txBody>
      </p:sp>
      <p:sp>
        <p:nvSpPr>
          <p:cNvPr id="6" name="TextBox 5"/>
          <p:cNvSpPr txBox="1"/>
          <p:nvPr/>
        </p:nvSpPr>
        <p:spPr>
          <a:xfrm>
            <a:off x="901071" y="5013391"/>
            <a:ext cx="3070834" cy="769441"/>
          </a:xfrm>
          <a:prstGeom prst="rect">
            <a:avLst/>
          </a:prstGeom>
          <a:noFill/>
        </p:spPr>
        <p:txBody>
          <a:bodyPr wrap="square" rtlCol="0">
            <a:spAutoFit/>
          </a:bodyPr>
          <a:lstStyle/>
          <a:p>
            <a:r>
              <a:rPr lang="en-US" sz="2400" dirty="0" smtClean="0"/>
              <a:t>William James</a:t>
            </a:r>
            <a:endParaRPr lang="en-US" sz="2400" dirty="0" smtClean="0">
              <a:latin typeface="Bookman Old Style" panose="02050604050505020204" pitchFamily="18" charset="0"/>
            </a:endParaRPr>
          </a:p>
          <a:p>
            <a:r>
              <a:rPr lang="en-US" sz="2000" dirty="0" smtClean="0">
                <a:latin typeface="Bookman Old Style" panose="02050604050505020204" pitchFamily="18" charset="0"/>
              </a:rPr>
              <a:t>(1842-1910)</a:t>
            </a:r>
          </a:p>
        </p:txBody>
      </p:sp>
      <p:pic>
        <p:nvPicPr>
          <p:cNvPr id="2050" name="Picture 2" descr="https://upload.wikimedia.org/wikipedia/commons/9/9c/William_James_b1842c.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01071" y="801154"/>
            <a:ext cx="3102880" cy="4016506"/>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1224882"/>
      </p:ext>
    </p:extLst>
  </p:cSld>
  <p:clrMapOvr>
    <a:masterClrMapping/>
  </p:clrMapOvr>
  <p:timing>
    <p:tnLst>
      <p:par>
        <p:cTn xmlns:p14="http://schemas.microsoft.com/office/powerpoint/2010/mai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11034" y="658314"/>
            <a:ext cx="6715379" cy="6001643"/>
          </a:xfrm>
          <a:prstGeom prst="rect">
            <a:avLst/>
          </a:prstGeom>
        </p:spPr>
        <p:txBody>
          <a:bodyPr wrap="square">
            <a:spAutoFit/>
          </a:bodyPr>
          <a:lstStyle/>
          <a:p>
            <a:r>
              <a:rPr lang="en-US" sz="2400" dirty="0"/>
              <a:t>“So where should a man direct his endeavor?  Here only – a right mind, action for the common good, speech incapable of lies, a disposition to welcome all that happens as necessary, intelligible, flowing from an equally intelligible spring of origin.”  (Meditations IV:33) </a:t>
            </a:r>
          </a:p>
          <a:p>
            <a:endParaRPr lang="en-US" sz="2400" dirty="0"/>
          </a:p>
          <a:p>
            <a:r>
              <a:rPr lang="en-US" sz="2400" dirty="0"/>
              <a:t>“Let one thing be your joy and comfort: to move on from social act to social act, with your mind on God.” (Meditations VI:7)</a:t>
            </a:r>
          </a:p>
          <a:p>
            <a:endParaRPr lang="en-US" sz="2400" dirty="0"/>
          </a:p>
          <a:p>
            <a:r>
              <a:rPr lang="en-US" sz="2400" dirty="0"/>
              <a:t>“In this world there is only one thing of value, to live out your life in truth and justice, tolerant of those who are neither true nor just.”  (Meditations VI:47)</a:t>
            </a:r>
          </a:p>
        </p:txBody>
      </p:sp>
      <p:sp>
        <p:nvSpPr>
          <p:cNvPr id="4" name="TextBox 3"/>
          <p:cNvSpPr txBox="1"/>
          <p:nvPr/>
        </p:nvSpPr>
        <p:spPr>
          <a:xfrm>
            <a:off x="977965" y="3748986"/>
            <a:ext cx="2303126" cy="830997"/>
          </a:xfrm>
          <a:prstGeom prst="rect">
            <a:avLst/>
          </a:prstGeom>
          <a:noFill/>
        </p:spPr>
        <p:txBody>
          <a:bodyPr wrap="square" rtlCol="0">
            <a:spAutoFit/>
          </a:bodyPr>
          <a:lstStyle/>
          <a:p>
            <a:r>
              <a:rPr lang="en-US" dirty="0"/>
              <a:t>Marcus Aurelius</a:t>
            </a:r>
          </a:p>
          <a:p>
            <a:r>
              <a:rPr lang="en-US" sz="1500" dirty="0">
                <a:latin typeface="Bookman Old Style" panose="02050604050505020204" pitchFamily="18" charset="0"/>
              </a:rPr>
              <a:t>(Roman emperor, </a:t>
            </a:r>
            <a:br>
              <a:rPr lang="en-US" sz="1500" dirty="0">
                <a:latin typeface="Bookman Old Style" panose="02050604050505020204" pitchFamily="18" charset="0"/>
              </a:rPr>
            </a:br>
            <a:r>
              <a:rPr lang="en-US" sz="1500" dirty="0">
                <a:latin typeface="Bookman Old Style" panose="02050604050505020204" pitchFamily="18" charset="0"/>
              </a:rPr>
              <a:t>121-180 A.D.)</a:t>
            </a:r>
          </a:p>
        </p:txBody>
      </p:sp>
      <p:pic>
        <p:nvPicPr>
          <p:cNvPr id="5" name="Picture 4"/>
          <p:cNvPicPr>
            <a:picLocks noChangeAspect="1"/>
          </p:cNvPicPr>
          <p:nvPr/>
        </p:nvPicPr>
        <p:blipFill>
          <a:blip r:embed="rId2"/>
          <a:stretch>
            <a:fillRect/>
          </a:stretch>
        </p:blipFill>
        <p:spPr>
          <a:xfrm>
            <a:off x="977966" y="726554"/>
            <a:ext cx="2207409" cy="2947005"/>
          </a:xfrm>
          <a:prstGeom prst="rect">
            <a:avLst/>
          </a:prstGeom>
          <a:ln>
            <a:solidFill>
              <a:schemeClr val="bg1"/>
            </a:solidFill>
          </a:ln>
        </p:spPr>
      </p:pic>
    </p:spTree>
    <p:extLst>
      <p:ext uri="{BB962C8B-B14F-4D97-AF65-F5344CB8AC3E}">
        <p14:creationId xmlns:p14="http://schemas.microsoft.com/office/powerpoint/2010/main" val="69824062"/>
      </p:ext>
    </p:extLst>
  </p:cSld>
  <p:clrMapOvr>
    <a:masterClrMapping/>
  </p:clrMapOvr>
  <p:timing>
    <p:tnLst>
      <p:par>
        <p:cTn xmlns:p14="http://schemas.microsoft.com/office/powerpoint/2010/mai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17573" y="308918"/>
            <a:ext cx="6264876" cy="6264876"/>
          </a:xfrm>
          <a:prstGeom prst="rect">
            <a:avLst/>
          </a:prstGeom>
        </p:spPr>
      </p:pic>
    </p:spTree>
    <p:extLst>
      <p:ext uri="{BB962C8B-B14F-4D97-AF65-F5344CB8AC3E}">
        <p14:creationId xmlns:p14="http://schemas.microsoft.com/office/powerpoint/2010/main" val="115200723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48749" y="5345933"/>
            <a:ext cx="3070834" cy="707886"/>
          </a:xfrm>
          <a:prstGeom prst="rect">
            <a:avLst/>
          </a:prstGeom>
          <a:noFill/>
        </p:spPr>
        <p:txBody>
          <a:bodyPr wrap="square" rtlCol="0">
            <a:spAutoFit/>
          </a:bodyPr>
          <a:lstStyle/>
          <a:p>
            <a:r>
              <a:rPr lang="en-US" sz="2000" dirty="0" smtClean="0"/>
              <a:t>Emmanuel Kant</a:t>
            </a:r>
          </a:p>
          <a:p>
            <a:r>
              <a:rPr lang="en-US" sz="2000" dirty="0" smtClean="0">
                <a:latin typeface="Bookman Old Style" panose="02050604050505020204" pitchFamily="18" charset="0"/>
              </a:rPr>
              <a:t>(1724-1804)</a:t>
            </a:r>
          </a:p>
        </p:txBody>
      </p:sp>
      <p:sp>
        <p:nvSpPr>
          <p:cNvPr id="6" name="TextBox 5"/>
          <p:cNvSpPr txBox="1"/>
          <p:nvPr/>
        </p:nvSpPr>
        <p:spPr>
          <a:xfrm>
            <a:off x="3760089" y="2098412"/>
            <a:ext cx="7610918" cy="3847207"/>
          </a:xfrm>
          <a:prstGeom prst="rect">
            <a:avLst/>
          </a:prstGeom>
          <a:noFill/>
        </p:spPr>
        <p:txBody>
          <a:bodyPr wrap="square" rtlCol="0">
            <a:spAutoFit/>
          </a:bodyPr>
          <a:lstStyle/>
          <a:p>
            <a:r>
              <a:rPr lang="en-US" sz="4800" dirty="0" smtClean="0">
                <a:latin typeface="Bookman Old Style" panose="02050604050505020204" pitchFamily="18" charset="0"/>
              </a:rPr>
              <a:t>“What is enlightenment?</a:t>
            </a:r>
          </a:p>
          <a:p>
            <a:r>
              <a:rPr lang="en-US" sz="2800" dirty="0" smtClean="0"/>
              <a:t>Enlightenment </a:t>
            </a:r>
            <a:r>
              <a:rPr lang="en-US" sz="2800" dirty="0"/>
              <a:t>is man’s emergence from his self-imposed immaturity. Immaturity is the inability to use one’s understanding without guidance from </a:t>
            </a:r>
            <a:r>
              <a:rPr lang="en-US" sz="2800" dirty="0" smtClean="0"/>
              <a:t>another… </a:t>
            </a:r>
          </a:p>
          <a:p>
            <a:r>
              <a:rPr lang="en-US" sz="2800" dirty="0" smtClean="0"/>
              <a:t>Dare </a:t>
            </a:r>
            <a:r>
              <a:rPr lang="en-US" sz="2800" dirty="0"/>
              <a:t>to </a:t>
            </a:r>
            <a:r>
              <a:rPr lang="en-US" sz="2800" dirty="0" smtClean="0"/>
              <a:t>know!  Have </a:t>
            </a:r>
            <a:r>
              <a:rPr lang="en-US" sz="2800" dirty="0"/>
              <a:t>courage to use your own understanding</a:t>
            </a:r>
            <a:r>
              <a:rPr lang="en-US" sz="2800" dirty="0" smtClean="0"/>
              <a:t>! – that </a:t>
            </a:r>
            <a:r>
              <a:rPr lang="en-US" sz="2800" dirty="0"/>
              <a:t>is the motto of enlightenment</a:t>
            </a:r>
            <a:r>
              <a:rPr lang="en-US" sz="2800" dirty="0" smtClean="0"/>
              <a:t>.”   </a:t>
            </a:r>
          </a:p>
        </p:txBody>
      </p:sp>
      <p:pic>
        <p:nvPicPr>
          <p:cNvPr id="12290" name="Picture 2" descr="Image result for immanuel kant"/>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48749" y="2098412"/>
            <a:ext cx="2095500" cy="3019425"/>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646111" y="452718"/>
            <a:ext cx="10724896" cy="1400530"/>
          </a:xfrm>
          <a:prstGeom prst="rect">
            <a:avLst/>
          </a:prstGeom>
        </p:spPr>
        <p:txBody>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t>Leap #3:  The “Greater Enlightenment”</a:t>
            </a:r>
            <a:endParaRPr lang="en-US" dirty="0"/>
          </a:p>
        </p:txBody>
      </p:sp>
    </p:spTree>
    <p:extLst>
      <p:ext uri="{BB962C8B-B14F-4D97-AF65-F5344CB8AC3E}">
        <p14:creationId xmlns:p14="http://schemas.microsoft.com/office/powerpoint/2010/main" val="106686852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646110" y="452718"/>
            <a:ext cx="11182095" cy="1400530"/>
          </a:xfrm>
          <a:prstGeom prst="rect">
            <a:avLst/>
          </a:prstGeom>
        </p:spPr>
        <p:txBody>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t>Stages of the “Greater Enlightenment”</a:t>
            </a:r>
            <a:endParaRPr lang="en-US" dirty="0"/>
          </a:p>
        </p:txBody>
      </p:sp>
      <p:sp>
        <p:nvSpPr>
          <p:cNvPr id="8" name="TextBox 7"/>
          <p:cNvSpPr txBox="1"/>
          <p:nvPr/>
        </p:nvSpPr>
        <p:spPr>
          <a:xfrm>
            <a:off x="646110" y="1523225"/>
            <a:ext cx="7610918" cy="4524315"/>
          </a:xfrm>
          <a:prstGeom prst="rect">
            <a:avLst/>
          </a:prstGeom>
          <a:noFill/>
        </p:spPr>
        <p:txBody>
          <a:bodyPr wrap="square" rtlCol="0">
            <a:spAutoFit/>
          </a:bodyPr>
          <a:lstStyle/>
          <a:p>
            <a:r>
              <a:rPr lang="en-US" sz="3600" dirty="0" smtClean="0">
                <a:latin typeface="Bookman Old Style" panose="02050604050505020204" pitchFamily="18" charset="0"/>
              </a:rPr>
              <a:t>1. Scientific (Copernicus)</a:t>
            </a:r>
          </a:p>
          <a:p>
            <a:r>
              <a:rPr lang="en-US" sz="3600" dirty="0" smtClean="0">
                <a:latin typeface="Bookman Old Style" panose="02050604050505020204" pitchFamily="18" charset="0"/>
              </a:rPr>
              <a:t>2. Philosophical (Kant)</a:t>
            </a:r>
          </a:p>
          <a:p>
            <a:r>
              <a:rPr lang="en-US" sz="3600" dirty="0" smtClean="0">
                <a:latin typeface="Bookman Old Style" panose="02050604050505020204" pitchFamily="18" charset="0"/>
              </a:rPr>
              <a:t>3. Religious (the </a:t>
            </a:r>
            <a:r>
              <a:rPr lang="en-US" sz="3600" dirty="0" err="1" smtClean="0">
                <a:latin typeface="Bookman Old Style" panose="02050604050505020204" pitchFamily="18" charset="0"/>
              </a:rPr>
              <a:t>B</a:t>
            </a:r>
            <a:r>
              <a:rPr lang="en-US" sz="3600" dirty="0" err="1">
                <a:latin typeface="Bookman Old Style" panose="02050604050505020204" pitchFamily="18" charset="0"/>
              </a:rPr>
              <a:t>á</a:t>
            </a:r>
            <a:r>
              <a:rPr lang="en-US" sz="3600" dirty="0" err="1" smtClean="0">
                <a:latin typeface="Bookman Old Style" panose="02050604050505020204" pitchFamily="18" charset="0"/>
              </a:rPr>
              <a:t>b</a:t>
            </a:r>
            <a:r>
              <a:rPr lang="en-US" sz="3600" dirty="0" smtClean="0">
                <a:latin typeface="Bookman Old Style" panose="02050604050505020204" pitchFamily="18" charset="0"/>
              </a:rPr>
              <a:t> </a:t>
            </a:r>
          </a:p>
          <a:p>
            <a:r>
              <a:rPr lang="en-US" sz="3600" dirty="0">
                <a:latin typeface="Bookman Old Style" panose="02050604050505020204" pitchFamily="18" charset="0"/>
              </a:rPr>
              <a:t> </a:t>
            </a:r>
            <a:r>
              <a:rPr lang="en-US" sz="3600" dirty="0" smtClean="0">
                <a:latin typeface="Bookman Old Style" panose="02050604050505020204" pitchFamily="18" charset="0"/>
              </a:rPr>
              <a:t>    and </a:t>
            </a:r>
            <a:r>
              <a:rPr lang="en-US" sz="3600" dirty="0" err="1" smtClean="0">
                <a:latin typeface="Bookman Old Style" panose="02050604050505020204" pitchFamily="18" charset="0"/>
              </a:rPr>
              <a:t>Bahá’u’lláh</a:t>
            </a:r>
            <a:r>
              <a:rPr lang="en-US" sz="3600" dirty="0" smtClean="0">
                <a:latin typeface="Bookman Old Style" panose="02050604050505020204" pitchFamily="18" charset="0"/>
              </a:rPr>
              <a:t>)</a:t>
            </a:r>
          </a:p>
          <a:p>
            <a:endParaRPr lang="en-US" sz="3600" dirty="0">
              <a:latin typeface="Bookman Old Style" panose="02050604050505020204" pitchFamily="18" charset="0"/>
            </a:endParaRPr>
          </a:p>
          <a:p>
            <a:r>
              <a:rPr lang="en-US" sz="3600" dirty="0" smtClean="0">
                <a:latin typeface="Bookman Old Style" panose="02050604050505020204" pitchFamily="18" charset="0"/>
              </a:rPr>
              <a:t>Overarching theme?  Displacement </a:t>
            </a:r>
          </a:p>
          <a:p>
            <a:r>
              <a:rPr lang="en-US" sz="3600" dirty="0" smtClean="0">
                <a:latin typeface="Bookman Old Style" panose="02050604050505020204" pitchFamily="18" charset="0"/>
              </a:rPr>
              <a:t>from the Center</a:t>
            </a:r>
          </a:p>
        </p:txBody>
      </p:sp>
      <p:pic>
        <p:nvPicPr>
          <p:cNvPr id="16386" name="Picture 2" descr="Image result for copernican world view"/>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59265" y="1720513"/>
            <a:ext cx="3695700" cy="4076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501646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7853968" y="2482497"/>
            <a:ext cx="3939791" cy="2811070"/>
            <a:chOff x="8325913" y="1458416"/>
            <a:chExt cx="3939791" cy="2811070"/>
          </a:xfrm>
        </p:grpSpPr>
        <p:sp>
          <p:nvSpPr>
            <p:cNvPr id="7" name="TextBox 6"/>
            <p:cNvSpPr txBox="1"/>
            <p:nvPr/>
          </p:nvSpPr>
          <p:spPr>
            <a:xfrm>
              <a:off x="8325913" y="1458416"/>
              <a:ext cx="3939791" cy="523220"/>
            </a:xfrm>
            <a:prstGeom prst="rect">
              <a:avLst/>
            </a:prstGeom>
            <a:noFill/>
          </p:spPr>
          <p:txBody>
            <a:bodyPr wrap="square" rtlCol="0">
              <a:spAutoFit/>
            </a:bodyPr>
            <a:lstStyle/>
            <a:p>
              <a:r>
                <a:rPr lang="en-US" sz="2800" dirty="0" smtClean="0"/>
                <a:t>IV.  Complementarity</a:t>
              </a:r>
              <a:endParaRPr lang="en-US" sz="2800" dirty="0">
                <a:latin typeface="Bookman Old Style" panose="02050604050505020204" pitchFamily="18" charset="0"/>
              </a:endParaRPr>
            </a:p>
          </p:txBody>
        </p:sp>
        <p:pic>
          <p:nvPicPr>
            <p:cNvPr id="5122" name="Picture 2" descr="Image result for wave-particle dualit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480791" y="2149741"/>
              <a:ext cx="3394060" cy="21197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p:cNvGrpSpPr/>
          <p:nvPr/>
        </p:nvGrpSpPr>
        <p:grpSpPr>
          <a:xfrm>
            <a:off x="583907" y="1181768"/>
            <a:ext cx="6591867" cy="1913120"/>
            <a:chOff x="908368" y="606584"/>
            <a:chExt cx="6591867" cy="1913120"/>
          </a:xfrm>
        </p:grpSpPr>
        <p:sp>
          <p:nvSpPr>
            <p:cNvPr id="6" name="TextBox 5"/>
            <p:cNvSpPr txBox="1"/>
            <p:nvPr/>
          </p:nvSpPr>
          <p:spPr>
            <a:xfrm>
              <a:off x="908368" y="606584"/>
              <a:ext cx="2526627" cy="523220"/>
            </a:xfrm>
            <a:prstGeom prst="rect">
              <a:avLst/>
            </a:prstGeom>
            <a:noFill/>
          </p:spPr>
          <p:txBody>
            <a:bodyPr wrap="square" rtlCol="0">
              <a:spAutoFit/>
            </a:bodyPr>
            <a:lstStyle/>
            <a:p>
              <a:r>
                <a:rPr lang="en-US" sz="2800" dirty="0" smtClean="0"/>
                <a:t>I.  Relativity</a:t>
              </a:r>
              <a:endParaRPr lang="en-US" sz="2800" dirty="0">
                <a:latin typeface="Bookman Old Style" panose="02050604050505020204" pitchFamily="18" charset="0"/>
              </a:endParaRPr>
            </a:p>
          </p:txBody>
        </p:sp>
        <p:pic>
          <p:nvPicPr>
            <p:cNvPr id="5124" name="Picture 4" descr="https://upload.wikimedia.org/wikipedia/commons/thumb/2/22/Spacetime_curvature.png/300px-Spacetime_curvature.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152238" y="606584"/>
              <a:ext cx="4347997" cy="19131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p:cNvGrpSpPr/>
          <p:nvPr/>
        </p:nvGrpSpPr>
        <p:grpSpPr>
          <a:xfrm>
            <a:off x="847831" y="3312849"/>
            <a:ext cx="6620816" cy="3244516"/>
            <a:chOff x="906823" y="3209613"/>
            <a:chExt cx="6620816" cy="3244516"/>
          </a:xfrm>
        </p:grpSpPr>
        <p:sp>
          <p:nvSpPr>
            <p:cNvPr id="8" name="TextBox 7"/>
            <p:cNvSpPr txBox="1"/>
            <p:nvPr/>
          </p:nvSpPr>
          <p:spPr>
            <a:xfrm>
              <a:off x="906823" y="3209613"/>
              <a:ext cx="6620816" cy="523220"/>
            </a:xfrm>
            <a:prstGeom prst="rect">
              <a:avLst/>
            </a:prstGeom>
            <a:noFill/>
          </p:spPr>
          <p:txBody>
            <a:bodyPr wrap="square" rtlCol="0">
              <a:spAutoFit/>
            </a:bodyPr>
            <a:lstStyle/>
            <a:p>
              <a:r>
                <a:rPr lang="en-US" sz="2800" dirty="0" smtClean="0"/>
                <a:t>II. </a:t>
              </a:r>
              <a:r>
                <a:rPr lang="en-US" sz="2800" dirty="0"/>
                <a:t>a</a:t>
              </a:r>
              <a:r>
                <a:rPr lang="en-US" sz="2800" dirty="0" smtClean="0"/>
                <a:t>nd III.  Symmetry and Invariance</a:t>
              </a:r>
              <a:endParaRPr lang="en-US" sz="2800" dirty="0">
                <a:latin typeface="Bookman Old Style" panose="02050604050505020204" pitchFamily="18" charset="0"/>
              </a:endParaRPr>
            </a:p>
          </p:txBody>
        </p:sp>
        <p:pic>
          <p:nvPicPr>
            <p:cNvPr id="5128" name="Picture 8" descr="Image result for symmetry snowflak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356071" y="3893574"/>
              <a:ext cx="2966187" cy="2560555"/>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TextBox 10"/>
          <p:cNvSpPr txBox="1"/>
          <p:nvPr/>
        </p:nvSpPr>
        <p:spPr>
          <a:xfrm>
            <a:off x="2396714" y="379032"/>
            <a:ext cx="7664278" cy="584775"/>
          </a:xfrm>
          <a:prstGeom prst="rect">
            <a:avLst/>
          </a:prstGeom>
          <a:noFill/>
        </p:spPr>
        <p:txBody>
          <a:bodyPr wrap="none" rtlCol="0">
            <a:spAutoFit/>
          </a:bodyPr>
          <a:lstStyle/>
          <a:p>
            <a:r>
              <a:rPr lang="en-US" sz="3200" dirty="0" smtClean="0"/>
              <a:t>Pillars in the edifice of modern physics</a:t>
            </a:r>
            <a:endParaRPr lang="en-US" dirty="0"/>
          </a:p>
        </p:txBody>
      </p:sp>
    </p:spTree>
    <p:extLst>
      <p:ext uri="{BB962C8B-B14F-4D97-AF65-F5344CB8AC3E}">
        <p14:creationId xmlns:p14="http://schemas.microsoft.com/office/powerpoint/2010/main" val="36599962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Day 1</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4252565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38940" y="3989685"/>
            <a:ext cx="3070834" cy="1015663"/>
          </a:xfrm>
          <a:prstGeom prst="rect">
            <a:avLst/>
          </a:prstGeom>
          <a:noFill/>
        </p:spPr>
        <p:txBody>
          <a:bodyPr wrap="square" rtlCol="0">
            <a:spAutoFit/>
          </a:bodyPr>
          <a:lstStyle/>
          <a:p>
            <a:r>
              <a:rPr lang="en-US" sz="2000" dirty="0" smtClean="0"/>
              <a:t>Frank </a:t>
            </a:r>
            <a:r>
              <a:rPr lang="en-US" sz="2000" dirty="0" err="1" smtClean="0"/>
              <a:t>Wilczek</a:t>
            </a:r>
            <a:r>
              <a:rPr lang="en-US" sz="2000" dirty="0" smtClean="0"/>
              <a:t>, </a:t>
            </a:r>
          </a:p>
          <a:p>
            <a:r>
              <a:rPr lang="en-US" sz="2000" dirty="0" smtClean="0"/>
              <a:t>Nobel Laureate</a:t>
            </a:r>
            <a:endParaRPr lang="en-US" sz="2000" dirty="0" smtClean="0">
              <a:latin typeface="Bookman Old Style" panose="02050604050505020204" pitchFamily="18" charset="0"/>
            </a:endParaRPr>
          </a:p>
          <a:p>
            <a:r>
              <a:rPr lang="en-US" sz="2000" dirty="0" smtClean="0">
                <a:latin typeface="Bookman Old Style" panose="02050604050505020204" pitchFamily="18" charset="0"/>
              </a:rPr>
              <a:t>(1951- )</a:t>
            </a:r>
          </a:p>
        </p:txBody>
      </p:sp>
      <p:sp>
        <p:nvSpPr>
          <p:cNvPr id="6" name="TextBox 5"/>
          <p:cNvSpPr txBox="1"/>
          <p:nvPr/>
        </p:nvSpPr>
        <p:spPr>
          <a:xfrm>
            <a:off x="3966566" y="823337"/>
            <a:ext cx="6892827" cy="3416320"/>
          </a:xfrm>
          <a:prstGeom prst="rect">
            <a:avLst/>
          </a:prstGeom>
          <a:noFill/>
        </p:spPr>
        <p:txBody>
          <a:bodyPr wrap="square" rtlCol="0">
            <a:spAutoFit/>
          </a:bodyPr>
          <a:lstStyle/>
          <a:p>
            <a:r>
              <a:rPr lang="en-US" sz="4800" dirty="0" smtClean="0">
                <a:latin typeface="Bookman Old Style" panose="02050604050505020204" pitchFamily="18" charset="0"/>
              </a:rPr>
              <a:t>“</a:t>
            </a:r>
            <a:r>
              <a:rPr lang="en-US" sz="2800" dirty="0" smtClean="0"/>
              <a:t>These big ideas—relativity, symmetry, invariance, complementarity—form the heart of modern physics.  They should be, though they are not yet, central to modern philosophy and religion.”   </a:t>
            </a:r>
          </a:p>
          <a:p>
            <a:endParaRPr lang="en-US" sz="2800" dirty="0"/>
          </a:p>
          <a:p>
            <a:r>
              <a:rPr lang="en-US" sz="2800" dirty="0" smtClean="0"/>
              <a:t>(</a:t>
            </a:r>
            <a:r>
              <a:rPr lang="en-US" sz="2800" i="1" dirty="0" smtClean="0"/>
              <a:t>A Beautiful Question</a:t>
            </a:r>
            <a:r>
              <a:rPr lang="en-US" sz="2800" dirty="0" smtClean="0"/>
              <a:t>, p. 75)</a:t>
            </a:r>
            <a:endParaRPr lang="en-US" sz="2800" dirty="0">
              <a:latin typeface="Bookman Old Style" panose="02050604050505020204" pitchFamily="18" charset="0"/>
            </a:endParaRPr>
          </a:p>
        </p:txBody>
      </p:sp>
      <p:pic>
        <p:nvPicPr>
          <p:cNvPr id="6146" name="Picture 2" descr="Image result for frank wilczek"/>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768436" y="1000320"/>
            <a:ext cx="2329967" cy="29375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14404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7853968" y="2482497"/>
            <a:ext cx="3939791" cy="2811070"/>
            <a:chOff x="8325913" y="1458416"/>
            <a:chExt cx="3939791" cy="2811070"/>
          </a:xfrm>
        </p:grpSpPr>
        <p:sp>
          <p:nvSpPr>
            <p:cNvPr id="7" name="TextBox 6"/>
            <p:cNvSpPr txBox="1"/>
            <p:nvPr/>
          </p:nvSpPr>
          <p:spPr>
            <a:xfrm>
              <a:off x="8325913" y="1458416"/>
              <a:ext cx="3939791" cy="523220"/>
            </a:xfrm>
            <a:prstGeom prst="rect">
              <a:avLst/>
            </a:prstGeom>
            <a:noFill/>
          </p:spPr>
          <p:txBody>
            <a:bodyPr wrap="square" rtlCol="0">
              <a:spAutoFit/>
            </a:bodyPr>
            <a:lstStyle/>
            <a:p>
              <a:r>
                <a:rPr lang="en-US" sz="2800" dirty="0" smtClean="0"/>
                <a:t>IV.  Complementarity</a:t>
              </a:r>
              <a:endParaRPr lang="en-US" sz="2800" dirty="0">
                <a:latin typeface="Bookman Old Style" panose="02050604050505020204" pitchFamily="18" charset="0"/>
              </a:endParaRPr>
            </a:p>
          </p:txBody>
        </p:sp>
        <p:pic>
          <p:nvPicPr>
            <p:cNvPr id="5122" name="Picture 2" descr="Image result for wave-particle dualit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480791" y="2149741"/>
              <a:ext cx="3394060" cy="21197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p:cNvGrpSpPr/>
          <p:nvPr/>
        </p:nvGrpSpPr>
        <p:grpSpPr>
          <a:xfrm>
            <a:off x="583907" y="1181768"/>
            <a:ext cx="6591867" cy="1913120"/>
            <a:chOff x="908368" y="606584"/>
            <a:chExt cx="6591867" cy="1913120"/>
          </a:xfrm>
        </p:grpSpPr>
        <p:sp>
          <p:nvSpPr>
            <p:cNvPr id="6" name="TextBox 5"/>
            <p:cNvSpPr txBox="1"/>
            <p:nvPr/>
          </p:nvSpPr>
          <p:spPr>
            <a:xfrm>
              <a:off x="908368" y="606584"/>
              <a:ext cx="2526627" cy="523220"/>
            </a:xfrm>
            <a:prstGeom prst="rect">
              <a:avLst/>
            </a:prstGeom>
            <a:noFill/>
          </p:spPr>
          <p:txBody>
            <a:bodyPr wrap="square" rtlCol="0">
              <a:spAutoFit/>
            </a:bodyPr>
            <a:lstStyle/>
            <a:p>
              <a:r>
                <a:rPr lang="en-US" sz="2800" dirty="0" smtClean="0"/>
                <a:t>I.  Relativity</a:t>
              </a:r>
              <a:endParaRPr lang="en-US" sz="2800" dirty="0">
                <a:latin typeface="Bookman Old Style" panose="02050604050505020204" pitchFamily="18" charset="0"/>
              </a:endParaRPr>
            </a:p>
          </p:txBody>
        </p:sp>
        <p:pic>
          <p:nvPicPr>
            <p:cNvPr id="5124" name="Picture 4" descr="https://upload.wikimedia.org/wikipedia/commons/thumb/2/22/Spacetime_curvature.png/300px-Spacetime_curvature.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152238" y="606584"/>
              <a:ext cx="4347997" cy="19131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p:cNvGrpSpPr/>
          <p:nvPr/>
        </p:nvGrpSpPr>
        <p:grpSpPr>
          <a:xfrm>
            <a:off x="847831" y="3312849"/>
            <a:ext cx="6620816" cy="3244516"/>
            <a:chOff x="906823" y="3209613"/>
            <a:chExt cx="6620816" cy="3244516"/>
          </a:xfrm>
        </p:grpSpPr>
        <p:sp>
          <p:nvSpPr>
            <p:cNvPr id="8" name="TextBox 7"/>
            <p:cNvSpPr txBox="1"/>
            <p:nvPr/>
          </p:nvSpPr>
          <p:spPr>
            <a:xfrm>
              <a:off x="906823" y="3209613"/>
              <a:ext cx="6620816" cy="523220"/>
            </a:xfrm>
            <a:prstGeom prst="rect">
              <a:avLst/>
            </a:prstGeom>
            <a:noFill/>
          </p:spPr>
          <p:txBody>
            <a:bodyPr wrap="square" rtlCol="0">
              <a:spAutoFit/>
            </a:bodyPr>
            <a:lstStyle/>
            <a:p>
              <a:r>
                <a:rPr lang="en-US" sz="2800" dirty="0" smtClean="0"/>
                <a:t>II. </a:t>
              </a:r>
              <a:r>
                <a:rPr lang="en-US" sz="2800" dirty="0"/>
                <a:t>a</a:t>
              </a:r>
              <a:r>
                <a:rPr lang="en-US" sz="2800" dirty="0" smtClean="0"/>
                <a:t>nd III.  Symmetry and Invariance</a:t>
              </a:r>
              <a:endParaRPr lang="en-US" sz="2800" dirty="0">
                <a:latin typeface="Bookman Old Style" panose="02050604050505020204" pitchFamily="18" charset="0"/>
              </a:endParaRPr>
            </a:p>
          </p:txBody>
        </p:sp>
        <p:pic>
          <p:nvPicPr>
            <p:cNvPr id="5128" name="Picture 8" descr="Image result for symmetry snowflak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356071" y="3893574"/>
              <a:ext cx="2966187" cy="2560555"/>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TextBox 10"/>
          <p:cNvSpPr txBox="1"/>
          <p:nvPr/>
        </p:nvSpPr>
        <p:spPr>
          <a:xfrm>
            <a:off x="2013252" y="379032"/>
            <a:ext cx="8839279" cy="584775"/>
          </a:xfrm>
          <a:prstGeom prst="rect">
            <a:avLst/>
          </a:prstGeom>
          <a:noFill/>
        </p:spPr>
        <p:txBody>
          <a:bodyPr wrap="none" rtlCol="0">
            <a:spAutoFit/>
          </a:bodyPr>
          <a:lstStyle/>
          <a:p>
            <a:r>
              <a:rPr lang="en-US" sz="3200" dirty="0" smtClean="0"/>
              <a:t>Pillars in the edifice of the Baha’i Revelation</a:t>
            </a:r>
            <a:endParaRPr lang="en-US" dirty="0"/>
          </a:p>
        </p:txBody>
      </p:sp>
    </p:spTree>
    <p:extLst>
      <p:ext uri="{BB962C8B-B14F-4D97-AF65-F5344CB8AC3E}">
        <p14:creationId xmlns:p14="http://schemas.microsoft.com/office/powerpoint/2010/main" val="67306749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7478" y="0"/>
            <a:ext cx="10137044" cy="6858000"/>
          </a:xfrm>
          <a:prstGeom prst="rect">
            <a:avLst/>
          </a:prstGeom>
        </p:spPr>
      </p:pic>
    </p:spTree>
    <p:extLst>
      <p:ext uri="{BB962C8B-B14F-4D97-AF65-F5344CB8AC3E}">
        <p14:creationId xmlns:p14="http://schemas.microsoft.com/office/powerpoint/2010/main" val="93151325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Day 2</a:t>
            </a:r>
            <a:endParaRPr lang="en-US" dirty="0"/>
          </a:p>
        </p:txBody>
      </p:sp>
    </p:spTree>
    <p:extLst>
      <p:ext uri="{BB962C8B-B14F-4D97-AF65-F5344CB8AC3E}">
        <p14:creationId xmlns:p14="http://schemas.microsoft.com/office/powerpoint/2010/main" val="412378230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6053" y="495995"/>
            <a:ext cx="10997514" cy="5940088"/>
          </a:xfrm>
          <a:prstGeom prst="rect">
            <a:avLst/>
          </a:prstGeom>
        </p:spPr>
        <p:txBody>
          <a:bodyPr wrap="square">
            <a:spAutoFit/>
          </a:bodyPr>
          <a:lstStyle/>
          <a:p>
            <a:r>
              <a:rPr lang="en-US" sz="3200" b="1" dirty="0" smtClean="0"/>
              <a:t>Last time (1 of 3):</a:t>
            </a:r>
          </a:p>
          <a:p>
            <a:endParaRPr lang="en-US" sz="2800" dirty="0"/>
          </a:p>
          <a:p>
            <a:pPr marL="457200" indent="-457200">
              <a:spcAft>
                <a:spcPts val="1200"/>
              </a:spcAft>
              <a:buFont typeface="Arial" panose="020B0604020202020204" pitchFamily="34" charset="0"/>
              <a:buChar char="•"/>
            </a:pPr>
            <a:r>
              <a:rPr lang="en-US" sz="2800" dirty="0" smtClean="0"/>
              <a:t>What’s happening in the world?  Astonishing progress; also chaos and instability.</a:t>
            </a:r>
          </a:p>
          <a:p>
            <a:pPr marL="457200" indent="-457200">
              <a:spcAft>
                <a:spcPts val="1200"/>
              </a:spcAft>
              <a:buFont typeface="Arial" panose="020B0604020202020204" pitchFamily="34" charset="0"/>
              <a:buChar char="•"/>
            </a:pPr>
            <a:r>
              <a:rPr lang="en-US" sz="2800" dirty="0" smtClean="0"/>
              <a:t>We in the midst of an epochal shift; the “verge of the new”.</a:t>
            </a:r>
          </a:p>
          <a:p>
            <a:pPr marL="457200" indent="-457200">
              <a:spcAft>
                <a:spcPts val="1200"/>
              </a:spcAft>
              <a:buFont typeface="Arial" panose="020B0604020202020204" pitchFamily="34" charset="0"/>
              <a:buChar char="•"/>
            </a:pPr>
            <a:r>
              <a:rPr lang="en-US" sz="2800" dirty="0" smtClean="0"/>
              <a:t>The “deeper teachings” of the </a:t>
            </a:r>
            <a:r>
              <a:rPr lang="en-US" sz="2800" dirty="0" err="1" smtClean="0"/>
              <a:t>Bahá’í</a:t>
            </a:r>
            <a:r>
              <a:rPr lang="en-US" sz="2800" dirty="0" smtClean="0"/>
              <a:t> Faith will play a part.  What are they?</a:t>
            </a:r>
          </a:p>
          <a:p>
            <a:pPr marL="457200" indent="-457200">
              <a:spcAft>
                <a:spcPts val="1200"/>
              </a:spcAft>
              <a:buFont typeface="Arial" panose="020B0604020202020204" pitchFamily="34" charset="0"/>
              <a:buChar char="•"/>
            </a:pPr>
            <a:r>
              <a:rPr lang="en-US" sz="2800" dirty="0" smtClean="0"/>
              <a:t>For clues, look to past epochal shifts:</a:t>
            </a:r>
          </a:p>
          <a:p>
            <a:pPr marL="914400" lvl="1" indent="-457200">
              <a:buFont typeface="Arial" panose="020B0604020202020204" pitchFamily="34" charset="0"/>
              <a:buChar char="•"/>
            </a:pPr>
            <a:r>
              <a:rPr lang="en-US" sz="2800" dirty="0" smtClean="0"/>
              <a:t>The dawn of abstract thought (ca. 100,000 B.C. – “infancy”)</a:t>
            </a:r>
          </a:p>
          <a:p>
            <a:pPr marL="914400" lvl="1" indent="-457200">
              <a:buFont typeface="Arial" panose="020B0604020202020204" pitchFamily="34" charset="0"/>
              <a:buChar char="•"/>
            </a:pPr>
            <a:r>
              <a:rPr lang="en-US" sz="2800" dirty="0" smtClean="0"/>
              <a:t>The “Axial Age” and the “two-story” model of reality. (ca. 800-300 B.C. – “childhood” </a:t>
            </a:r>
          </a:p>
        </p:txBody>
      </p:sp>
    </p:spTree>
    <p:extLst>
      <p:ext uri="{BB962C8B-B14F-4D97-AF65-F5344CB8AC3E}">
        <p14:creationId xmlns:p14="http://schemas.microsoft.com/office/powerpoint/2010/main" val="14012567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6053" y="495995"/>
            <a:ext cx="10997514" cy="5909310"/>
          </a:xfrm>
          <a:prstGeom prst="rect">
            <a:avLst/>
          </a:prstGeom>
        </p:spPr>
        <p:txBody>
          <a:bodyPr wrap="square">
            <a:spAutoFit/>
          </a:bodyPr>
          <a:lstStyle/>
          <a:p>
            <a:r>
              <a:rPr lang="en-US" sz="3200" b="1" dirty="0" smtClean="0"/>
              <a:t>Last time (2 of 3):</a:t>
            </a:r>
          </a:p>
          <a:p>
            <a:endParaRPr lang="en-US" sz="2800" dirty="0"/>
          </a:p>
          <a:p>
            <a:pPr marL="457200" indent="-457200">
              <a:spcAft>
                <a:spcPts val="1200"/>
              </a:spcAft>
              <a:buFont typeface="Arial" panose="020B0604020202020204" pitchFamily="34" charset="0"/>
              <a:buChar char="•"/>
            </a:pPr>
            <a:r>
              <a:rPr lang="en-US" sz="2800" dirty="0" smtClean="0"/>
              <a:t>Propose:  We in the midst of a “Greater Enlightenment” beginning ca. 1543 and comprising three interlinked stages:</a:t>
            </a:r>
          </a:p>
          <a:p>
            <a:pPr marL="914400" lvl="1" indent="-457200">
              <a:buFont typeface="Arial" panose="020B0604020202020204" pitchFamily="34" charset="0"/>
              <a:buChar char="•"/>
            </a:pPr>
            <a:r>
              <a:rPr lang="en-US" sz="2800" dirty="0" smtClean="0"/>
              <a:t>Scientific (“First” Copernican Revolution)</a:t>
            </a:r>
          </a:p>
          <a:p>
            <a:pPr marL="1371600" lvl="2" indent="-457200">
              <a:buFont typeface="Arial" panose="020B0604020202020204" pitchFamily="34" charset="0"/>
              <a:buChar char="•"/>
            </a:pPr>
            <a:r>
              <a:rPr lang="en-US" sz="2800" dirty="0" smtClean="0"/>
              <a:t>Copernicus</a:t>
            </a:r>
          </a:p>
          <a:p>
            <a:pPr marL="1371600" lvl="2" indent="-457200">
              <a:buFont typeface="Arial" panose="020B0604020202020204" pitchFamily="34" charset="0"/>
              <a:buChar char="•"/>
            </a:pPr>
            <a:r>
              <a:rPr lang="en-US" sz="2800" dirty="0" smtClean="0"/>
              <a:t>Darwin</a:t>
            </a:r>
          </a:p>
          <a:p>
            <a:pPr marL="914400" lvl="1" indent="-457200">
              <a:buFont typeface="Arial" panose="020B0604020202020204" pitchFamily="34" charset="0"/>
              <a:buChar char="•"/>
            </a:pPr>
            <a:r>
              <a:rPr lang="en-US" sz="2800" dirty="0" smtClean="0"/>
              <a:t>Philosophical (“Second Copernican Revolution”)</a:t>
            </a:r>
          </a:p>
          <a:p>
            <a:pPr marL="1371600" lvl="2" indent="-457200">
              <a:buFont typeface="Arial" panose="020B0604020202020204" pitchFamily="34" charset="0"/>
              <a:buChar char="•"/>
            </a:pPr>
            <a:r>
              <a:rPr lang="en-US" sz="2800" dirty="0" smtClean="0"/>
              <a:t>Kant</a:t>
            </a:r>
          </a:p>
          <a:p>
            <a:pPr marL="914400" lvl="1" indent="-457200">
              <a:buFont typeface="Arial" panose="020B0604020202020204" pitchFamily="34" charset="0"/>
              <a:buChar char="•"/>
            </a:pPr>
            <a:r>
              <a:rPr lang="en-US" sz="2800" dirty="0" smtClean="0"/>
              <a:t>Religious (“Third Copernican Revolution”)  </a:t>
            </a:r>
          </a:p>
          <a:p>
            <a:pPr marL="1371600" lvl="2" indent="-457200">
              <a:buFont typeface="Arial" panose="020B0604020202020204" pitchFamily="34" charset="0"/>
              <a:buChar char="•"/>
            </a:pPr>
            <a:r>
              <a:rPr lang="en-US" sz="2800" dirty="0" smtClean="0"/>
              <a:t>The </a:t>
            </a:r>
            <a:r>
              <a:rPr lang="en-US" sz="2800" dirty="0" err="1" smtClean="0"/>
              <a:t>Báb</a:t>
            </a:r>
            <a:r>
              <a:rPr lang="en-US" sz="2800" dirty="0" smtClean="0"/>
              <a:t> and </a:t>
            </a:r>
            <a:r>
              <a:rPr lang="en-US" sz="2800" dirty="0" err="1" smtClean="0"/>
              <a:t>Bahá’u’ll</a:t>
            </a:r>
            <a:r>
              <a:rPr lang="en-US" sz="2800" dirty="0" err="1"/>
              <a:t>á</a:t>
            </a:r>
            <a:r>
              <a:rPr lang="en-US" sz="2800" dirty="0" err="1" smtClean="0"/>
              <a:t>h</a:t>
            </a:r>
            <a:endParaRPr lang="en-US" sz="2800" dirty="0" smtClean="0"/>
          </a:p>
          <a:p>
            <a:endParaRPr lang="en-US" sz="2800" dirty="0" smtClean="0"/>
          </a:p>
          <a:p>
            <a:r>
              <a:rPr lang="en-US" sz="2800" dirty="0" smtClean="0"/>
              <a:t>What comprises the heart of the present epochal shift?</a:t>
            </a:r>
          </a:p>
        </p:txBody>
      </p:sp>
    </p:spTree>
    <p:extLst>
      <p:ext uri="{BB962C8B-B14F-4D97-AF65-F5344CB8AC3E}">
        <p14:creationId xmlns:p14="http://schemas.microsoft.com/office/powerpoint/2010/main" val="32913711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6052" y="434210"/>
            <a:ext cx="11269363" cy="5786199"/>
          </a:xfrm>
          <a:prstGeom prst="rect">
            <a:avLst/>
          </a:prstGeom>
        </p:spPr>
        <p:txBody>
          <a:bodyPr wrap="square">
            <a:spAutoFit/>
          </a:bodyPr>
          <a:lstStyle/>
          <a:p>
            <a:r>
              <a:rPr lang="en-US" sz="3200" b="1" dirty="0" smtClean="0"/>
              <a:t>Last time (3 of 3):</a:t>
            </a:r>
          </a:p>
          <a:p>
            <a:endParaRPr lang="en-US" sz="2800" dirty="0"/>
          </a:p>
          <a:p>
            <a:pPr marL="457200" indent="-457200">
              <a:spcAft>
                <a:spcPts val="1200"/>
              </a:spcAft>
              <a:buFont typeface="Arial" panose="020B0604020202020204" pitchFamily="34" charset="0"/>
              <a:buChar char="•"/>
            </a:pPr>
            <a:r>
              <a:rPr lang="en-US" sz="2800" dirty="0" smtClean="0"/>
              <a:t>Conceptual pillars of modern physics</a:t>
            </a:r>
          </a:p>
          <a:p>
            <a:pPr marL="914400" lvl="1" indent="-457200">
              <a:buFont typeface="Arial" panose="020B0604020202020204" pitchFamily="34" charset="0"/>
              <a:buChar char="•"/>
            </a:pPr>
            <a:r>
              <a:rPr lang="en-US" sz="2800" dirty="0" smtClean="0"/>
              <a:t>Relativity</a:t>
            </a:r>
          </a:p>
          <a:p>
            <a:pPr marL="914400" lvl="1" indent="-457200">
              <a:buFont typeface="Arial" panose="020B0604020202020204" pitchFamily="34" charset="0"/>
              <a:buChar char="•"/>
            </a:pPr>
            <a:r>
              <a:rPr lang="en-US" sz="2800" dirty="0" smtClean="0"/>
              <a:t>Complementarity</a:t>
            </a:r>
          </a:p>
          <a:p>
            <a:pPr marL="914400" lvl="1" indent="-457200">
              <a:buFont typeface="Arial" panose="020B0604020202020204" pitchFamily="34" charset="0"/>
              <a:buChar char="•"/>
            </a:pPr>
            <a:r>
              <a:rPr lang="en-US" sz="2800" dirty="0" smtClean="0"/>
              <a:t>Symmetry</a:t>
            </a:r>
          </a:p>
          <a:p>
            <a:pPr marL="914400" lvl="1" indent="-457200">
              <a:spcAft>
                <a:spcPts val="1200"/>
              </a:spcAft>
              <a:buFont typeface="Arial" panose="020B0604020202020204" pitchFamily="34" charset="0"/>
              <a:buChar char="•"/>
            </a:pPr>
            <a:r>
              <a:rPr lang="en-US" sz="2800" dirty="0" smtClean="0"/>
              <a:t>Invariance</a:t>
            </a:r>
          </a:p>
          <a:p>
            <a:pPr marL="457200" indent="-457200">
              <a:spcAft>
                <a:spcPts val="1200"/>
              </a:spcAft>
              <a:buFont typeface="Arial" panose="020B0604020202020204" pitchFamily="34" charset="0"/>
              <a:buChar char="•"/>
            </a:pPr>
            <a:r>
              <a:rPr lang="en-US" sz="2800" dirty="0" smtClean="0"/>
              <a:t>Some take-</a:t>
            </a:r>
            <a:r>
              <a:rPr lang="en-US" sz="2800" dirty="0" err="1" smtClean="0"/>
              <a:t>aways</a:t>
            </a:r>
            <a:r>
              <a:rPr lang="en-US" sz="2800" dirty="0" smtClean="0"/>
              <a:t> so far:</a:t>
            </a:r>
          </a:p>
          <a:p>
            <a:pPr marL="914400" lvl="1" indent="-457200">
              <a:buFont typeface="Arial" panose="020B0604020202020204" pitchFamily="34" charset="0"/>
              <a:buChar char="•"/>
            </a:pPr>
            <a:r>
              <a:rPr lang="en-US" sz="2800" dirty="0" smtClean="0"/>
              <a:t>The </a:t>
            </a:r>
            <a:r>
              <a:rPr lang="en-US" sz="2800" dirty="0"/>
              <a:t>reality one sees is a function of one’s perspective</a:t>
            </a:r>
          </a:p>
          <a:p>
            <a:pPr marL="914400" lvl="1" indent="-457200">
              <a:buFont typeface="Arial" panose="020B0604020202020204" pitchFamily="34" charset="0"/>
              <a:buChar char="•"/>
            </a:pPr>
            <a:r>
              <a:rPr lang="en-US" sz="2800" dirty="0" smtClean="0"/>
              <a:t>Behind observed realities lies deep structure </a:t>
            </a:r>
            <a:r>
              <a:rPr lang="en-US" sz="2800" dirty="0"/>
              <a:t>and </a:t>
            </a:r>
            <a:r>
              <a:rPr lang="en-US" sz="2800" dirty="0" smtClean="0"/>
              <a:t>symmetry</a:t>
            </a:r>
            <a:endParaRPr lang="en-US" sz="2800" dirty="0"/>
          </a:p>
          <a:p>
            <a:pPr marL="914400" lvl="1" indent="-457200">
              <a:buFont typeface="Arial" panose="020B0604020202020204" pitchFamily="34" charset="0"/>
              <a:buChar char="•"/>
            </a:pPr>
            <a:r>
              <a:rPr lang="en-US" sz="2800" dirty="0" smtClean="0"/>
              <a:t>Correspondence principle?  Foundational </a:t>
            </a:r>
            <a:r>
              <a:rPr lang="en-US" sz="2800" dirty="0"/>
              <a:t>concepts </a:t>
            </a:r>
            <a:r>
              <a:rPr lang="en-US" sz="2800" dirty="0" smtClean="0"/>
              <a:t>in the “physical” and “spiritual” domains map </a:t>
            </a:r>
            <a:r>
              <a:rPr lang="en-US" sz="2800" dirty="0"/>
              <a:t>onto each </a:t>
            </a:r>
            <a:r>
              <a:rPr lang="en-US" sz="2800" dirty="0" smtClean="0"/>
              <a:t>other</a:t>
            </a:r>
            <a:endParaRPr lang="en-US" sz="2800" dirty="0"/>
          </a:p>
        </p:txBody>
      </p:sp>
    </p:spTree>
    <p:extLst>
      <p:ext uri="{BB962C8B-B14F-4D97-AF65-F5344CB8AC3E}">
        <p14:creationId xmlns:p14="http://schemas.microsoft.com/office/powerpoint/2010/main" val="35360337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56307" y="894879"/>
            <a:ext cx="7363968" cy="5509200"/>
          </a:xfrm>
          <a:prstGeom prst="rect">
            <a:avLst/>
          </a:prstGeom>
        </p:spPr>
        <p:txBody>
          <a:bodyPr wrap="square">
            <a:spAutoFit/>
          </a:bodyPr>
          <a:lstStyle/>
          <a:p>
            <a:r>
              <a:rPr lang="en-US" sz="4400" dirty="0">
                <a:latin typeface="Bookman Old Style" panose="02050604050505020204" pitchFamily="18" charset="0"/>
              </a:rPr>
              <a:t>“</a:t>
            </a:r>
            <a:r>
              <a:rPr lang="en-US" sz="2800" dirty="0" smtClean="0"/>
              <a:t>...</a:t>
            </a:r>
            <a:r>
              <a:rPr lang="en-US" sz="2800" dirty="0"/>
              <a:t>the essential reality underlying any given phenomenon </a:t>
            </a:r>
            <a:r>
              <a:rPr lang="en-US" sz="2800" dirty="0" smtClean="0"/>
              <a:t>is unknown</a:t>
            </a:r>
            <a:r>
              <a:rPr lang="en-US" sz="2800" dirty="0"/>
              <a:t>. </a:t>
            </a:r>
            <a:r>
              <a:rPr lang="en-US" sz="2800" dirty="0" smtClean="0"/>
              <a:t>Phenomenal</a:t>
            </a:r>
            <a:r>
              <a:rPr lang="en-US" sz="2800" dirty="0"/>
              <a:t>, or created, things are known to us only by their attributes… the qualities appertaining to this organism [a flower] are perceptible to us, but the intrinsic elemental reality, or identity, of it remains </a:t>
            </a:r>
            <a:r>
              <a:rPr lang="en-US" sz="2800" dirty="0" smtClean="0"/>
              <a:t>unknown.”</a:t>
            </a:r>
          </a:p>
          <a:p>
            <a:endParaRPr lang="en-US" sz="2800" dirty="0" smtClean="0"/>
          </a:p>
          <a:p>
            <a:r>
              <a:rPr lang="en-US" sz="2800" dirty="0" smtClean="0"/>
              <a:t>(</a:t>
            </a:r>
            <a:r>
              <a:rPr lang="en-US" sz="2800" i="1" dirty="0" smtClean="0"/>
              <a:t>The Promulgation of Universal Peace</a:t>
            </a:r>
            <a:r>
              <a:rPr lang="en-US" sz="2800" dirty="0" smtClean="0"/>
              <a:t>, p.421</a:t>
            </a:r>
            <a:r>
              <a:rPr lang="en-US" sz="2800" dirty="0"/>
              <a:t>)</a:t>
            </a:r>
          </a:p>
          <a:p>
            <a:endParaRPr lang="en-US" sz="2800" dirty="0">
              <a:solidFill>
                <a:schemeClr val="bg1"/>
              </a:solidFill>
            </a:endParaRPr>
          </a:p>
        </p:txBody>
      </p:sp>
      <p:sp>
        <p:nvSpPr>
          <p:cNvPr id="4" name="TextBox 3"/>
          <p:cNvSpPr txBox="1"/>
          <p:nvPr/>
        </p:nvSpPr>
        <p:spPr>
          <a:xfrm>
            <a:off x="801751" y="5204460"/>
            <a:ext cx="3070834" cy="769441"/>
          </a:xfrm>
          <a:prstGeom prst="rect">
            <a:avLst/>
          </a:prstGeom>
          <a:noFill/>
        </p:spPr>
        <p:txBody>
          <a:bodyPr wrap="square" rtlCol="0">
            <a:spAutoFit/>
          </a:bodyPr>
          <a:lstStyle/>
          <a:p>
            <a:r>
              <a:rPr lang="en-US" sz="2400" dirty="0" smtClean="0"/>
              <a:t>'</a:t>
            </a:r>
            <a:r>
              <a:rPr lang="en-US" sz="2400" dirty="0" err="1" smtClean="0"/>
              <a:t>Abdu'l-Bahá</a:t>
            </a:r>
            <a:endParaRPr lang="en-US" sz="2400" dirty="0" smtClean="0"/>
          </a:p>
          <a:p>
            <a:r>
              <a:rPr lang="en-US" sz="2000" dirty="0" smtClean="0">
                <a:latin typeface="Bookman Old Style" panose="02050604050505020204" pitchFamily="18" charset="0"/>
              </a:rPr>
              <a:t>(1844-1921)</a:t>
            </a:r>
          </a:p>
        </p:txBody>
      </p:sp>
      <p:pic>
        <p:nvPicPr>
          <p:cNvPr id="1028" name="Picture 4" descr="http://www.bahaibahai.com/eng/images/articles/kissing_hands_feet/Abdul_Baha.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75360" y="808380"/>
            <a:ext cx="3197225" cy="4240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178479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www.geek.com/wp-content/uploads/2016/06/flat-earth-625x350.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64495" y="1225978"/>
            <a:ext cx="5953125" cy="33337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bestanimations.com/Earth&amp;Space/Earth/earth-spinning-rotating-animation-24.gif"/>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4393943" y="2163804"/>
            <a:ext cx="2828925" cy="28289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249826" y="296563"/>
            <a:ext cx="6005170" cy="584775"/>
          </a:xfrm>
          <a:prstGeom prst="rect">
            <a:avLst/>
          </a:prstGeom>
          <a:noFill/>
        </p:spPr>
        <p:txBody>
          <a:bodyPr wrap="none" rtlCol="0">
            <a:spAutoFit/>
          </a:bodyPr>
          <a:lstStyle/>
          <a:p>
            <a:r>
              <a:rPr lang="en-US" sz="3200" dirty="0" smtClean="0"/>
              <a:t>Three levels of approximation</a:t>
            </a:r>
            <a:endParaRPr lang="en-US" dirty="0"/>
          </a:p>
        </p:txBody>
      </p:sp>
      <p:pic>
        <p:nvPicPr>
          <p:cNvPr id="8200" name="Picture 8" descr="Image result for earth curved spacetime gif animation"/>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7495489" y="3536821"/>
            <a:ext cx="3752734" cy="2814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23302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2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178317" y="791147"/>
            <a:ext cx="6425184" cy="4031873"/>
          </a:xfrm>
          <a:prstGeom prst="rect">
            <a:avLst/>
          </a:prstGeom>
        </p:spPr>
        <p:txBody>
          <a:bodyPr wrap="square">
            <a:spAutoFit/>
          </a:bodyPr>
          <a:lstStyle/>
          <a:p>
            <a:pPr lvl="1"/>
            <a:r>
              <a:rPr lang="en-US" sz="3200" dirty="0"/>
              <a:t>“it is important to point out that the mathematical formulation of the physicist’s often crude experience leads in </a:t>
            </a:r>
            <a:r>
              <a:rPr lang="en-US" sz="3200" dirty="0" smtClean="0"/>
              <a:t>an uncanny number </a:t>
            </a:r>
            <a:r>
              <a:rPr lang="en-US" sz="3200" dirty="0"/>
              <a:t>of cases to an amazingly accurate description of a large class of phenomena.”</a:t>
            </a:r>
          </a:p>
        </p:txBody>
      </p:sp>
      <p:pic>
        <p:nvPicPr>
          <p:cNvPr id="4098" name="Picture 2" descr="https://lasttechage.files.wordpress.com/2015/06/1950s-eugene-wigner-379x500.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89560" y="1359242"/>
            <a:ext cx="2786448" cy="367605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01751" y="5204460"/>
            <a:ext cx="3070834" cy="707886"/>
          </a:xfrm>
          <a:prstGeom prst="rect">
            <a:avLst/>
          </a:prstGeom>
          <a:noFill/>
        </p:spPr>
        <p:txBody>
          <a:bodyPr wrap="square" rtlCol="0">
            <a:spAutoFit/>
          </a:bodyPr>
          <a:lstStyle/>
          <a:p>
            <a:r>
              <a:rPr lang="en-US" sz="2000" dirty="0" smtClean="0"/>
              <a:t>Eugene Wigner</a:t>
            </a:r>
            <a:endParaRPr lang="en-US" sz="2000" dirty="0" smtClean="0">
              <a:latin typeface="Bookman Old Style" panose="02050604050505020204" pitchFamily="18" charset="0"/>
            </a:endParaRPr>
          </a:p>
          <a:p>
            <a:r>
              <a:rPr lang="en-US" sz="2000" dirty="0" smtClean="0">
                <a:latin typeface="Bookman Old Style" panose="02050604050505020204" pitchFamily="18" charset="0"/>
              </a:rPr>
              <a:t>(1902-1995)</a:t>
            </a:r>
          </a:p>
        </p:txBody>
      </p:sp>
    </p:spTree>
    <p:extLst>
      <p:ext uri="{BB962C8B-B14F-4D97-AF65-F5344CB8AC3E}">
        <p14:creationId xmlns:p14="http://schemas.microsoft.com/office/powerpoint/2010/main" val="131154265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245817" y="291184"/>
            <a:ext cx="5483561" cy="6036948"/>
          </a:xfrm>
          <a:prstGeom prst="rect">
            <a:avLst/>
          </a:prstGeom>
        </p:spPr>
      </p:pic>
    </p:spTree>
    <p:extLst>
      <p:ext uri="{BB962C8B-B14F-4D97-AF65-F5344CB8AC3E}">
        <p14:creationId xmlns:p14="http://schemas.microsoft.com/office/powerpoint/2010/main" val="245299570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03648" y="803314"/>
            <a:ext cx="6096000" cy="5878532"/>
          </a:xfrm>
          <a:prstGeom prst="rect">
            <a:avLst/>
          </a:prstGeom>
        </p:spPr>
        <p:txBody>
          <a:bodyPr>
            <a:spAutoFit/>
          </a:bodyPr>
          <a:lstStyle/>
          <a:p>
            <a:r>
              <a:rPr lang="en-US" sz="4000" dirty="0" smtClean="0">
                <a:latin typeface="Bookman Old Style" panose="02050604050505020204" pitchFamily="18" charset="0"/>
              </a:rPr>
              <a:t>“</a:t>
            </a:r>
            <a:r>
              <a:rPr lang="en-US" sz="2800" dirty="0" smtClean="0"/>
              <a:t>Finally</a:t>
            </a:r>
            <a:r>
              <a:rPr lang="en-US" sz="2800" dirty="0"/>
              <a:t>, and most interesting, </a:t>
            </a:r>
            <a:r>
              <a:rPr lang="en-US" sz="2800" i="1" dirty="0"/>
              <a:t>philosophically we are completely wrong </a:t>
            </a:r>
            <a:r>
              <a:rPr lang="en-US" sz="2800" dirty="0"/>
              <a:t>with the approximate law. Our entire picture of the world has to be altered even though the mass changes only by a little bit. This is a very peculiar thing about the philosophy, or the ideas, behind the laws. Even a very small effect sometimes requires profound changes in our ideas.” (</a:t>
            </a:r>
            <a:r>
              <a:rPr lang="en-US" sz="2800" i="1" dirty="0"/>
              <a:t>Feynman Lectures in Physics</a:t>
            </a:r>
            <a:r>
              <a:rPr lang="en-US" sz="2800" dirty="0"/>
              <a:t>, </a:t>
            </a:r>
            <a:endParaRPr lang="en-US" sz="2800" dirty="0" smtClean="0"/>
          </a:p>
          <a:p>
            <a:r>
              <a:rPr lang="en-US" sz="2800" dirty="0" smtClean="0"/>
              <a:t>vol</a:t>
            </a:r>
            <a:r>
              <a:rPr lang="en-US" sz="2800" dirty="0"/>
              <a:t>. 1, pp. 1-2) </a:t>
            </a:r>
          </a:p>
        </p:txBody>
      </p:sp>
      <p:pic>
        <p:nvPicPr>
          <p:cNvPr id="1026" name="Picture 2" descr="http://blogs.scientificamerican.com/oscillator/files/2013/07/feynman.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01752" y="1383957"/>
            <a:ext cx="3010871" cy="349216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01752" y="5093250"/>
            <a:ext cx="3070834" cy="707886"/>
          </a:xfrm>
          <a:prstGeom prst="rect">
            <a:avLst/>
          </a:prstGeom>
          <a:noFill/>
        </p:spPr>
        <p:txBody>
          <a:bodyPr wrap="square" rtlCol="0">
            <a:spAutoFit/>
          </a:bodyPr>
          <a:lstStyle/>
          <a:p>
            <a:r>
              <a:rPr lang="en-US" sz="2000" dirty="0" smtClean="0"/>
              <a:t>Richard Feynman</a:t>
            </a:r>
            <a:endParaRPr lang="en-US" sz="2000" dirty="0" smtClean="0">
              <a:latin typeface="Bookman Old Style" panose="02050604050505020204" pitchFamily="18" charset="0"/>
            </a:endParaRPr>
          </a:p>
          <a:p>
            <a:r>
              <a:rPr lang="en-US" sz="2000" dirty="0" smtClean="0">
                <a:latin typeface="Bookman Old Style" panose="02050604050505020204" pitchFamily="18" charset="0"/>
              </a:rPr>
              <a:t>(1918-1988)</a:t>
            </a:r>
          </a:p>
        </p:txBody>
      </p:sp>
    </p:spTree>
    <p:extLst>
      <p:ext uri="{BB962C8B-B14F-4D97-AF65-F5344CB8AC3E}">
        <p14:creationId xmlns:p14="http://schemas.microsoft.com/office/powerpoint/2010/main" val="249920015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3.bp.blogspot.com/-Ql_O6M40zDE/Tao7eEPnS7I/AAAAAAAAAFU/Df5YW-Kn7To/s400/mercury_precession.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195337" y="1037967"/>
            <a:ext cx="5145473" cy="514547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44843" y="296562"/>
            <a:ext cx="3913251" cy="461665"/>
          </a:xfrm>
          <a:prstGeom prst="rect">
            <a:avLst/>
          </a:prstGeom>
          <a:noFill/>
        </p:spPr>
        <p:txBody>
          <a:bodyPr wrap="none" rtlCol="0">
            <a:spAutoFit/>
          </a:bodyPr>
          <a:lstStyle/>
          <a:p>
            <a:r>
              <a:rPr lang="en-US" sz="2400" dirty="0" smtClean="0"/>
              <a:t>The Perihelion of Mercury</a:t>
            </a:r>
            <a:endParaRPr lang="en-US" sz="2000" dirty="0"/>
          </a:p>
        </p:txBody>
      </p:sp>
    </p:spTree>
    <p:extLst>
      <p:ext uri="{BB962C8B-B14F-4D97-AF65-F5344CB8AC3E}">
        <p14:creationId xmlns:p14="http://schemas.microsoft.com/office/powerpoint/2010/main" val="198571683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0055" y="831371"/>
            <a:ext cx="9178345" cy="5853634"/>
          </a:xfrm>
          <a:prstGeom prst="rect">
            <a:avLst/>
          </a:prstGeom>
        </p:spPr>
      </p:pic>
      <p:sp>
        <p:nvSpPr>
          <p:cNvPr id="3" name="TextBox 2"/>
          <p:cNvSpPr txBox="1"/>
          <p:nvPr/>
        </p:nvSpPr>
        <p:spPr>
          <a:xfrm>
            <a:off x="444843" y="296562"/>
            <a:ext cx="7407797" cy="461665"/>
          </a:xfrm>
          <a:prstGeom prst="rect">
            <a:avLst/>
          </a:prstGeom>
          <a:noFill/>
        </p:spPr>
        <p:txBody>
          <a:bodyPr wrap="none" rtlCol="0">
            <a:spAutoFit/>
          </a:bodyPr>
          <a:lstStyle/>
          <a:p>
            <a:r>
              <a:rPr lang="en-US" sz="2400" dirty="0" smtClean="0"/>
              <a:t>The </a:t>
            </a:r>
            <a:r>
              <a:rPr lang="en-US" sz="2400" dirty="0" err="1" smtClean="0"/>
              <a:t>Madaba</a:t>
            </a:r>
            <a:r>
              <a:rPr lang="en-US" sz="2400" dirty="0" smtClean="0"/>
              <a:t> Map of Jerusalem (ca. 6</a:t>
            </a:r>
            <a:r>
              <a:rPr lang="en-US" sz="2400" baseline="30000" dirty="0" smtClean="0"/>
              <a:t>th</a:t>
            </a:r>
            <a:r>
              <a:rPr lang="en-US" sz="2400" dirty="0" smtClean="0"/>
              <a:t> </a:t>
            </a:r>
            <a:r>
              <a:rPr lang="en-US" sz="2400" dirty="0" err="1" smtClean="0"/>
              <a:t>cty</a:t>
            </a:r>
            <a:r>
              <a:rPr lang="en-US" sz="2400" dirty="0" smtClean="0"/>
              <a:t> A.D.)</a:t>
            </a:r>
            <a:endParaRPr lang="en-US" sz="2000" dirty="0"/>
          </a:p>
        </p:txBody>
      </p:sp>
    </p:spTree>
    <p:extLst>
      <p:ext uri="{BB962C8B-B14F-4D97-AF65-F5344CB8AC3E}">
        <p14:creationId xmlns:p14="http://schemas.microsoft.com/office/powerpoint/2010/main" val="328947035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94816" y="1050338"/>
            <a:ext cx="8875941" cy="5646525"/>
          </a:xfrm>
          <a:prstGeom prst="rect">
            <a:avLst/>
          </a:prstGeom>
        </p:spPr>
      </p:pic>
      <p:sp>
        <p:nvSpPr>
          <p:cNvPr id="3" name="TextBox 2"/>
          <p:cNvSpPr txBox="1"/>
          <p:nvPr/>
        </p:nvSpPr>
        <p:spPr>
          <a:xfrm>
            <a:off x="444843" y="296562"/>
            <a:ext cx="3990195" cy="461665"/>
          </a:xfrm>
          <a:prstGeom prst="rect">
            <a:avLst/>
          </a:prstGeom>
          <a:noFill/>
        </p:spPr>
        <p:txBody>
          <a:bodyPr wrap="none" rtlCol="0">
            <a:spAutoFit/>
          </a:bodyPr>
          <a:lstStyle/>
          <a:p>
            <a:r>
              <a:rPr lang="en-US" sz="2400" dirty="0" smtClean="0"/>
              <a:t>The London Underground</a:t>
            </a:r>
            <a:endParaRPr lang="en-US" sz="2000" dirty="0"/>
          </a:p>
        </p:txBody>
      </p:sp>
    </p:spTree>
    <p:extLst>
      <p:ext uri="{BB962C8B-B14F-4D97-AF65-F5344CB8AC3E}">
        <p14:creationId xmlns:p14="http://schemas.microsoft.com/office/powerpoint/2010/main" val="266101529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71905" y="739370"/>
            <a:ext cx="7371598" cy="5509200"/>
          </a:xfrm>
          <a:prstGeom prst="rect">
            <a:avLst/>
          </a:prstGeom>
        </p:spPr>
        <p:txBody>
          <a:bodyPr wrap="square">
            <a:spAutoFit/>
          </a:bodyPr>
          <a:lstStyle/>
          <a:p>
            <a:pPr lvl="1"/>
            <a:r>
              <a:rPr lang="en-US" sz="2200" dirty="0" smtClean="0"/>
              <a:t>”We </a:t>
            </a:r>
            <a:r>
              <a:rPr lang="en-US" sz="2200" dirty="0"/>
              <a:t>humans have the bad habit of giving a name to a certain object with a certain number of attributes, and we think this name exhausts the object thus designated; whereas the object itself has no idea of remaining within the limit prescribed by the name.  The object lives, grows, expands, and often changes into something other than the one imprisoned within the name.  We who have given the name to it imagine that the object thus named forever remains the same, because, for the practical purposes of life or for the sake of what we call logic, it is convenient to retain the name regardless of whatever changes have taken place and might take place in it.  We become a slave to a </a:t>
            </a:r>
            <a:r>
              <a:rPr lang="en-US" sz="2200" dirty="0" smtClean="0"/>
              <a:t>system </a:t>
            </a:r>
            <a:r>
              <a:rPr lang="en-US" sz="2200" dirty="0"/>
              <a:t>of nomenclature we ourselves have </a:t>
            </a:r>
            <a:r>
              <a:rPr lang="en-US" sz="2200" dirty="0" smtClean="0"/>
              <a:t>invented.”</a:t>
            </a:r>
            <a:endParaRPr lang="en-US" sz="2200" dirty="0">
              <a:solidFill>
                <a:schemeClr val="bg1"/>
              </a:solidFill>
            </a:endParaRPr>
          </a:p>
        </p:txBody>
      </p:sp>
      <p:sp>
        <p:nvSpPr>
          <p:cNvPr id="6" name="TextBox 5"/>
          <p:cNvSpPr txBox="1"/>
          <p:nvPr/>
        </p:nvSpPr>
        <p:spPr>
          <a:xfrm>
            <a:off x="901071" y="5013391"/>
            <a:ext cx="3070834" cy="769441"/>
          </a:xfrm>
          <a:prstGeom prst="rect">
            <a:avLst/>
          </a:prstGeom>
          <a:noFill/>
        </p:spPr>
        <p:txBody>
          <a:bodyPr wrap="square" rtlCol="0">
            <a:spAutoFit/>
          </a:bodyPr>
          <a:lstStyle/>
          <a:p>
            <a:r>
              <a:rPr lang="en-US" sz="2400" dirty="0"/>
              <a:t>D.T. </a:t>
            </a:r>
            <a:r>
              <a:rPr lang="en-US" sz="2400" dirty="0" smtClean="0"/>
              <a:t>Suzuki</a:t>
            </a:r>
            <a:endParaRPr lang="en-US" sz="2400" dirty="0" smtClean="0">
              <a:latin typeface="Bookman Old Style" panose="02050604050505020204" pitchFamily="18" charset="0"/>
            </a:endParaRPr>
          </a:p>
          <a:p>
            <a:r>
              <a:rPr lang="en-US" sz="2000" dirty="0" smtClean="0">
                <a:latin typeface="Bookman Old Style" panose="02050604050505020204" pitchFamily="18" charset="0"/>
              </a:rPr>
              <a:t>(1870-1966)</a:t>
            </a:r>
          </a:p>
        </p:txBody>
      </p:sp>
      <p:pic>
        <p:nvPicPr>
          <p:cNvPr id="1026" name="Picture 2" descr="https://mattandjojang.files.wordpress.com/2014/11/a-zen-life.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924581" y="901504"/>
            <a:ext cx="3047324" cy="3865329"/>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1539780"/>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01312" y="808380"/>
            <a:ext cx="7363968" cy="6001643"/>
          </a:xfrm>
          <a:prstGeom prst="rect">
            <a:avLst/>
          </a:prstGeom>
        </p:spPr>
        <p:txBody>
          <a:bodyPr wrap="square">
            <a:spAutoFit/>
          </a:bodyPr>
          <a:lstStyle/>
          <a:p>
            <a:r>
              <a:rPr lang="en-US" sz="2400" dirty="0" smtClean="0"/>
              <a:t>“</a:t>
            </a:r>
            <a:r>
              <a:rPr lang="en-US" sz="2400" dirty="0"/>
              <a:t>How great the multitude of truths which the garment of words can never contain! How vast the number of such verities as no expression can adequately describe, whose significance can never be unfolded, and to which not even the remotest allusions can be made! How manifold are the truths which must remain unuttered until the appointed time is come! Even as it hath been said: “Not everything that a man </a:t>
            </a:r>
            <a:r>
              <a:rPr lang="en-US" sz="2400" dirty="0" err="1"/>
              <a:t>knoweth</a:t>
            </a:r>
            <a:r>
              <a:rPr lang="en-US" sz="2400" dirty="0"/>
              <a:t> can be disclosed, nor can everything that he can disclose be regarded as timely, nor can every timely utterance be considered as suited to the capacity of those who hear it.”  Of these truths some can be disclosed only to the extent of the capacity of the repositories of the light of Our knowledge</a:t>
            </a:r>
            <a:r>
              <a:rPr lang="en-US" sz="2400" dirty="0" smtClean="0"/>
              <a:t>.” </a:t>
            </a:r>
            <a:r>
              <a:rPr lang="en-US" sz="2400" dirty="0"/>
              <a:t> </a:t>
            </a:r>
            <a:r>
              <a:rPr lang="en-US" sz="2400" dirty="0" smtClean="0"/>
              <a:t>(</a:t>
            </a:r>
            <a:r>
              <a:rPr lang="en-US" sz="2400" i="1" dirty="0" smtClean="0"/>
              <a:t>Gleanings</a:t>
            </a:r>
            <a:r>
              <a:rPr lang="en-US" sz="2400" dirty="0" smtClean="0"/>
              <a:t> #89) </a:t>
            </a:r>
            <a:endParaRPr lang="en-US" sz="2400" dirty="0"/>
          </a:p>
        </p:txBody>
      </p:sp>
      <p:sp>
        <p:nvSpPr>
          <p:cNvPr id="4" name="TextBox 3"/>
          <p:cNvSpPr txBox="1"/>
          <p:nvPr/>
        </p:nvSpPr>
        <p:spPr>
          <a:xfrm>
            <a:off x="672185" y="4838289"/>
            <a:ext cx="3070834" cy="769441"/>
          </a:xfrm>
          <a:prstGeom prst="rect">
            <a:avLst/>
          </a:prstGeom>
          <a:noFill/>
        </p:spPr>
        <p:txBody>
          <a:bodyPr wrap="square" rtlCol="0">
            <a:spAutoFit/>
          </a:bodyPr>
          <a:lstStyle/>
          <a:p>
            <a:r>
              <a:rPr lang="en-US" sz="2400" dirty="0" err="1" smtClean="0"/>
              <a:t>Bahá’u’ll</a:t>
            </a:r>
            <a:r>
              <a:rPr lang="en-US" sz="2400" dirty="0" err="1"/>
              <a:t>á</a:t>
            </a:r>
            <a:r>
              <a:rPr lang="en-US" sz="2400" dirty="0" err="1" smtClean="0"/>
              <a:t>h</a:t>
            </a:r>
            <a:endParaRPr lang="en-US" sz="2400" dirty="0" smtClean="0"/>
          </a:p>
          <a:p>
            <a:r>
              <a:rPr lang="en-US" sz="2000" dirty="0" smtClean="0">
                <a:latin typeface="Bookman Old Style" panose="02050604050505020204" pitchFamily="18" charset="0"/>
              </a:rPr>
              <a:t>(1817-1892)</a:t>
            </a:r>
          </a:p>
        </p:txBody>
      </p:sp>
      <p:pic>
        <p:nvPicPr>
          <p:cNvPr id="1026" name="Picture 2" descr="http://www.bahaullah.org/bahaullah.jpg?0441329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2185" y="808380"/>
            <a:ext cx="3200400" cy="3810000"/>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045180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94523" y="1142017"/>
            <a:ext cx="7363968" cy="4401205"/>
          </a:xfrm>
          <a:prstGeom prst="rect">
            <a:avLst/>
          </a:prstGeom>
        </p:spPr>
        <p:txBody>
          <a:bodyPr wrap="square">
            <a:spAutoFit/>
          </a:bodyPr>
          <a:lstStyle/>
          <a:p>
            <a:r>
              <a:rPr lang="en-US" sz="2800" dirty="0" smtClean="0"/>
              <a:t>“</a:t>
            </a:r>
            <a:r>
              <a:rPr lang="en-US" sz="2800" dirty="0"/>
              <a:t>Reveal then Thyself, O Lord, by Thy merciful utterance and the mystery of Thy divine being, that the holy ecstasy of prayer may fill our souls – a prayer that shall rise above words and letters and transcend the murmur of syllables and sounds – that all things may be merged into nothingness before the revelation of Thy splendor</a:t>
            </a:r>
            <a:r>
              <a:rPr lang="en-US" sz="2800" dirty="0" smtClean="0"/>
              <a:t>.”  (</a:t>
            </a:r>
            <a:r>
              <a:rPr lang="en-US" sz="2800" dirty="0" err="1" smtClean="0"/>
              <a:t>Bahá’í</a:t>
            </a:r>
            <a:r>
              <a:rPr lang="en-US" sz="2800" dirty="0" smtClean="0"/>
              <a:t> Prayers, p. 71)</a:t>
            </a:r>
            <a:endParaRPr lang="en-US" sz="2800" dirty="0"/>
          </a:p>
          <a:p>
            <a:endParaRPr lang="en-US" sz="2800" dirty="0">
              <a:solidFill>
                <a:schemeClr val="bg1"/>
              </a:solidFill>
            </a:endParaRPr>
          </a:p>
        </p:txBody>
      </p:sp>
      <p:sp>
        <p:nvSpPr>
          <p:cNvPr id="4" name="TextBox 3"/>
          <p:cNvSpPr txBox="1"/>
          <p:nvPr/>
        </p:nvSpPr>
        <p:spPr>
          <a:xfrm>
            <a:off x="801751" y="5476312"/>
            <a:ext cx="3070834" cy="769441"/>
          </a:xfrm>
          <a:prstGeom prst="rect">
            <a:avLst/>
          </a:prstGeom>
          <a:noFill/>
        </p:spPr>
        <p:txBody>
          <a:bodyPr wrap="square" rtlCol="0">
            <a:spAutoFit/>
          </a:bodyPr>
          <a:lstStyle/>
          <a:p>
            <a:r>
              <a:rPr lang="en-US" sz="2400" dirty="0" smtClean="0"/>
              <a:t>'</a:t>
            </a:r>
            <a:r>
              <a:rPr lang="en-US" sz="2400" dirty="0" err="1" smtClean="0"/>
              <a:t>Abdu'l-Bahá</a:t>
            </a:r>
            <a:endParaRPr lang="en-US" sz="2400" dirty="0" smtClean="0"/>
          </a:p>
          <a:p>
            <a:r>
              <a:rPr lang="en-US" sz="2000" dirty="0" smtClean="0">
                <a:latin typeface="Bookman Old Style" panose="02050604050505020204" pitchFamily="18" charset="0"/>
              </a:rPr>
              <a:t>(1844-1921)</a:t>
            </a:r>
          </a:p>
        </p:txBody>
      </p:sp>
      <p:pic>
        <p:nvPicPr>
          <p:cNvPr id="1028" name="Picture 4" descr="http://www.bahaibahai.com/eng/images/articles/kissing_hands_feet/Abdul_Baha.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75360" y="1080232"/>
            <a:ext cx="3197225" cy="4240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6605056"/>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71905" y="986505"/>
            <a:ext cx="6897942" cy="4154984"/>
          </a:xfrm>
          <a:prstGeom prst="rect">
            <a:avLst/>
          </a:prstGeom>
        </p:spPr>
        <p:txBody>
          <a:bodyPr wrap="square">
            <a:spAutoFit/>
          </a:bodyPr>
          <a:lstStyle/>
          <a:p>
            <a:pPr lvl="1"/>
            <a:r>
              <a:rPr lang="en-US" sz="4000" dirty="0" smtClean="0">
                <a:latin typeface="Bookman Old Style" panose="02050604050505020204" pitchFamily="18" charset="0"/>
              </a:rPr>
              <a:t>“</a:t>
            </a:r>
            <a:r>
              <a:rPr lang="en-US" sz="2800" dirty="0" smtClean="0"/>
              <a:t>The </a:t>
            </a:r>
            <a:r>
              <a:rPr lang="en-US" sz="2800" dirty="0"/>
              <a:t>fish trap exists because of the fish; once you've gotten the fish, you can forget the trap. The rabbit snare exists because of the rabbit; once you've gotten the rabbit, you can forget the snare.  Words exist because of meaning; once you've gotten the meaning, you can forget the words</a:t>
            </a:r>
            <a:r>
              <a:rPr lang="en-US" sz="2800" dirty="0" smtClean="0"/>
              <a:t>.” </a:t>
            </a:r>
            <a:r>
              <a:rPr lang="en-US" sz="2800" dirty="0"/>
              <a:t> </a:t>
            </a:r>
            <a:endParaRPr lang="en-US" sz="2400" dirty="0">
              <a:solidFill>
                <a:schemeClr val="bg1"/>
              </a:solidFill>
            </a:endParaRPr>
          </a:p>
        </p:txBody>
      </p:sp>
      <p:sp>
        <p:nvSpPr>
          <p:cNvPr id="6" name="TextBox 5"/>
          <p:cNvSpPr txBox="1"/>
          <p:nvPr/>
        </p:nvSpPr>
        <p:spPr>
          <a:xfrm>
            <a:off x="901071" y="5013391"/>
            <a:ext cx="3070834" cy="769441"/>
          </a:xfrm>
          <a:prstGeom prst="rect">
            <a:avLst/>
          </a:prstGeom>
          <a:noFill/>
        </p:spPr>
        <p:txBody>
          <a:bodyPr wrap="square" rtlCol="0">
            <a:spAutoFit/>
          </a:bodyPr>
          <a:lstStyle/>
          <a:p>
            <a:r>
              <a:rPr lang="en-US" sz="2400" dirty="0" smtClean="0"/>
              <a:t>Chuang Tzu</a:t>
            </a:r>
            <a:endParaRPr lang="en-US" sz="2400" dirty="0" smtClean="0">
              <a:latin typeface="Bookman Old Style" panose="02050604050505020204" pitchFamily="18" charset="0"/>
            </a:endParaRPr>
          </a:p>
          <a:p>
            <a:r>
              <a:rPr lang="en-US" sz="2000" dirty="0" smtClean="0">
                <a:latin typeface="Bookman Old Style" panose="02050604050505020204" pitchFamily="18" charset="0"/>
              </a:rPr>
              <a:t>(ca. 369-286 B.C.)</a:t>
            </a:r>
          </a:p>
        </p:txBody>
      </p:sp>
      <p:pic>
        <p:nvPicPr>
          <p:cNvPr id="2" name="Picture 2" descr="https://upload.wikimedia.org/wikipedia/commons/6/64/Zhuangzi.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11122" y="1151278"/>
            <a:ext cx="2960783" cy="3825437"/>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16307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91245" y="1154374"/>
            <a:ext cx="7363968" cy="3662541"/>
          </a:xfrm>
          <a:prstGeom prst="rect">
            <a:avLst/>
          </a:prstGeom>
        </p:spPr>
        <p:txBody>
          <a:bodyPr wrap="square">
            <a:spAutoFit/>
          </a:bodyPr>
          <a:lstStyle/>
          <a:p>
            <a:r>
              <a:rPr lang="en-US" sz="3600" dirty="0" smtClean="0"/>
              <a:t>“</a:t>
            </a:r>
            <a:r>
              <a:rPr lang="en-US" sz="2800" dirty="0" smtClean="0"/>
              <a:t>O </a:t>
            </a:r>
            <a:r>
              <a:rPr lang="en-US" sz="2800" dirty="0"/>
              <a:t>Sun-like Mirrors! Look ye upon the Sun of Truth. Ye, verily, depend upon it, were ye to perceive it. Ye are all as fishes, moving in the waters of the sea, veiling yourselves therefrom, and yet asking what it is on which ye depend</a:t>
            </a:r>
            <a:r>
              <a:rPr lang="en-US" sz="2800" dirty="0" smtClean="0"/>
              <a:t>.”</a:t>
            </a:r>
          </a:p>
          <a:p>
            <a:endParaRPr lang="en-US" sz="2800" dirty="0"/>
          </a:p>
          <a:p>
            <a:r>
              <a:rPr lang="en-US" sz="2800" dirty="0" smtClean="0"/>
              <a:t>(</a:t>
            </a:r>
            <a:r>
              <a:rPr lang="en-US" sz="2800" i="1" dirty="0" smtClean="0"/>
              <a:t>Epistle to the Son of the Wolf</a:t>
            </a:r>
            <a:r>
              <a:rPr lang="en-US" sz="2800" dirty="0" smtClean="0"/>
              <a:t>, p. 160)</a:t>
            </a:r>
            <a:endParaRPr lang="en-US" sz="2800" dirty="0">
              <a:solidFill>
                <a:schemeClr val="bg1"/>
              </a:solidFill>
            </a:endParaRPr>
          </a:p>
        </p:txBody>
      </p:sp>
      <p:sp>
        <p:nvSpPr>
          <p:cNvPr id="4" name="TextBox 3"/>
          <p:cNvSpPr txBox="1"/>
          <p:nvPr/>
        </p:nvSpPr>
        <p:spPr>
          <a:xfrm>
            <a:off x="665271" y="4699484"/>
            <a:ext cx="3070834" cy="707886"/>
          </a:xfrm>
          <a:prstGeom prst="rect">
            <a:avLst/>
          </a:prstGeom>
          <a:noFill/>
        </p:spPr>
        <p:txBody>
          <a:bodyPr wrap="square" rtlCol="0">
            <a:spAutoFit/>
          </a:bodyPr>
          <a:lstStyle/>
          <a:p>
            <a:r>
              <a:rPr lang="en-US" sz="2000" dirty="0" err="1" smtClean="0"/>
              <a:t>Bahá’u’ll</a:t>
            </a:r>
            <a:r>
              <a:rPr lang="en-US" sz="2000" dirty="0" err="1"/>
              <a:t>á</a:t>
            </a:r>
            <a:r>
              <a:rPr lang="en-US" sz="2000" dirty="0" err="1" smtClean="0"/>
              <a:t>h</a:t>
            </a:r>
            <a:endParaRPr lang="en-US" sz="2000" dirty="0" smtClean="0"/>
          </a:p>
          <a:p>
            <a:r>
              <a:rPr lang="en-US" sz="2000" dirty="0" smtClean="0">
                <a:latin typeface="Bookman Old Style" panose="02050604050505020204" pitchFamily="18" charset="0"/>
              </a:rPr>
              <a:t>(1817-1892)</a:t>
            </a:r>
          </a:p>
        </p:txBody>
      </p:sp>
      <p:pic>
        <p:nvPicPr>
          <p:cNvPr id="1026" name="Picture 2" descr="http://www.bahaullah.org/bahaullah.jpg?0441329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2185" y="808380"/>
            <a:ext cx="3200400" cy="3810000"/>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7374623"/>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64666" y="977906"/>
            <a:ext cx="7363968" cy="5262979"/>
          </a:xfrm>
          <a:prstGeom prst="rect">
            <a:avLst/>
          </a:prstGeom>
        </p:spPr>
        <p:txBody>
          <a:bodyPr wrap="square">
            <a:spAutoFit/>
          </a:bodyPr>
          <a:lstStyle/>
          <a:p>
            <a:r>
              <a:rPr lang="en-US" sz="2800" u="sng" dirty="0" smtClean="0"/>
              <a:t>Complementarity</a:t>
            </a:r>
          </a:p>
          <a:p>
            <a:endParaRPr lang="en-US" sz="2800" dirty="0"/>
          </a:p>
          <a:p>
            <a:r>
              <a:rPr lang="en-US" sz="2800" dirty="0" smtClean="0"/>
              <a:t>“</a:t>
            </a:r>
            <a:r>
              <a:rPr lang="en-US" sz="2800" dirty="0"/>
              <a:t>One might liken </a:t>
            </a:r>
            <a:r>
              <a:rPr lang="en-US" sz="2800" dirty="0" err="1"/>
              <a:t>Bahá'u'lláh’s</a:t>
            </a:r>
            <a:r>
              <a:rPr lang="en-US" sz="2800" dirty="0"/>
              <a:t> teachings to a sphere; there are points poles apart, and in between the thoughts and doctrines that unite them</a:t>
            </a:r>
            <a:r>
              <a:rPr lang="en-US" sz="2800" dirty="0" smtClean="0"/>
              <a:t>.”</a:t>
            </a:r>
          </a:p>
          <a:p>
            <a:endParaRPr lang="en-US" sz="2800" dirty="0" smtClean="0"/>
          </a:p>
          <a:p>
            <a:r>
              <a:rPr lang="en-US" sz="2800" dirty="0" smtClean="0"/>
              <a:t>(letter dated 5 </a:t>
            </a:r>
            <a:r>
              <a:rPr lang="en-US" sz="2800" dirty="0"/>
              <a:t>Jul. 1947 on behalf of </a:t>
            </a:r>
            <a:r>
              <a:rPr lang="en-US" sz="2800" dirty="0" err="1"/>
              <a:t>Shoghi</a:t>
            </a:r>
            <a:r>
              <a:rPr lang="en-US" sz="2800" dirty="0"/>
              <a:t> </a:t>
            </a:r>
            <a:r>
              <a:rPr lang="en-US" sz="2800" dirty="0" smtClean="0"/>
              <a:t>Effendi) </a:t>
            </a:r>
          </a:p>
          <a:p>
            <a:endParaRPr lang="en-US" sz="2800" dirty="0"/>
          </a:p>
          <a:p>
            <a:endParaRPr lang="en-US" sz="2800" dirty="0"/>
          </a:p>
          <a:p>
            <a:endParaRPr lang="en-US" sz="2800" dirty="0">
              <a:solidFill>
                <a:schemeClr val="bg1"/>
              </a:solidFill>
            </a:endParaRPr>
          </a:p>
        </p:txBody>
      </p:sp>
      <p:sp>
        <p:nvSpPr>
          <p:cNvPr id="4" name="TextBox 3"/>
          <p:cNvSpPr txBox="1"/>
          <p:nvPr/>
        </p:nvSpPr>
        <p:spPr>
          <a:xfrm>
            <a:off x="801751" y="5204460"/>
            <a:ext cx="3070834" cy="769441"/>
          </a:xfrm>
          <a:prstGeom prst="rect">
            <a:avLst/>
          </a:prstGeom>
          <a:noFill/>
        </p:spPr>
        <p:txBody>
          <a:bodyPr wrap="square" rtlCol="0">
            <a:spAutoFit/>
          </a:bodyPr>
          <a:lstStyle/>
          <a:p>
            <a:r>
              <a:rPr lang="en-US" sz="2400" dirty="0" err="1" smtClean="0"/>
              <a:t>Shoghi</a:t>
            </a:r>
            <a:r>
              <a:rPr lang="en-US" sz="2400" dirty="0" smtClean="0"/>
              <a:t> Effendi</a:t>
            </a:r>
          </a:p>
          <a:p>
            <a:r>
              <a:rPr lang="en-US" sz="2000" dirty="0" smtClean="0">
                <a:latin typeface="Bookman Old Style" panose="02050604050505020204" pitchFamily="18" charset="0"/>
              </a:rPr>
              <a:t>(1897-1957)</a:t>
            </a:r>
          </a:p>
        </p:txBody>
      </p:sp>
      <p:pic>
        <p:nvPicPr>
          <p:cNvPr id="4100" name="Picture 4" descr="https://processbahai.wordpress.com/files/2009/07/shoghi-effendi.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56005" y="912641"/>
            <a:ext cx="3362325" cy="4057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838873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Forces of light and darkness?</a:t>
            </a:r>
            <a:endParaRPr lang="en-US" dirty="0"/>
          </a:p>
        </p:txBody>
      </p:sp>
      <p:pic>
        <p:nvPicPr>
          <p:cNvPr id="13314" name="Picture 2" descr="https://www.technobuffalo.com/wp-content/uploads/2015/12/star-wars-episode-v-the-empire-strikes-back-630x354.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20349" y="1556415"/>
            <a:ext cx="8103522" cy="4553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4737958"/>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91245" y="450035"/>
            <a:ext cx="7363968" cy="4955203"/>
          </a:xfrm>
          <a:prstGeom prst="rect">
            <a:avLst/>
          </a:prstGeom>
        </p:spPr>
        <p:txBody>
          <a:bodyPr wrap="square">
            <a:spAutoFit/>
          </a:bodyPr>
          <a:lstStyle/>
          <a:p>
            <a:r>
              <a:rPr lang="en-US" sz="3600" dirty="0" smtClean="0"/>
              <a:t>“</a:t>
            </a:r>
            <a:r>
              <a:rPr lang="en-US" sz="2800" dirty="0"/>
              <a:t>There are four schools of thought in the world....  As to the four schools mentioned above, it is clear and evident that the second </a:t>
            </a:r>
            <a:r>
              <a:rPr lang="en-US" sz="2800" dirty="0" err="1"/>
              <a:t>standeth</a:t>
            </a:r>
            <a:r>
              <a:rPr lang="en-US" sz="2800" dirty="0"/>
              <a:t> closer to righteousness (</a:t>
            </a:r>
            <a:r>
              <a:rPr lang="en-US" sz="2800" i="1" dirty="0" err="1" smtClean="0"/>
              <a:t>taqvá</a:t>
            </a:r>
            <a:r>
              <a:rPr lang="en-US" sz="2800" dirty="0" smtClean="0"/>
              <a:t>).... </a:t>
            </a:r>
            <a:r>
              <a:rPr lang="en-US" sz="2800" dirty="0"/>
              <a:t>One can, however, provide a justification for the tenets of the other schools, for in a sense all things have been and shall ever remain the manifestations of the names and attributes of God.</a:t>
            </a:r>
            <a:r>
              <a:rPr lang="en-US" sz="2800" dirty="0" smtClean="0"/>
              <a:t> </a:t>
            </a:r>
            <a:r>
              <a:rPr lang="en-US" sz="2800" dirty="0"/>
              <a:t>  </a:t>
            </a:r>
            <a:r>
              <a:rPr lang="en-US" sz="2800" dirty="0" smtClean="0"/>
              <a:t>(</a:t>
            </a:r>
            <a:r>
              <a:rPr lang="en-US" sz="2800" i="1" dirty="0" smtClean="0"/>
              <a:t>The </a:t>
            </a:r>
            <a:r>
              <a:rPr lang="en-US" sz="2800" i="1" dirty="0"/>
              <a:t>Tabernacle of </a:t>
            </a:r>
            <a:r>
              <a:rPr lang="en-US" sz="2800" i="1" dirty="0" smtClean="0"/>
              <a:t>Unity</a:t>
            </a:r>
            <a:r>
              <a:rPr lang="en-US" sz="2800" dirty="0" smtClean="0"/>
              <a:t>, #2.6-9)</a:t>
            </a:r>
            <a:endParaRPr lang="en-US" sz="2800" dirty="0"/>
          </a:p>
        </p:txBody>
      </p:sp>
      <p:sp>
        <p:nvSpPr>
          <p:cNvPr id="4" name="TextBox 3"/>
          <p:cNvSpPr txBox="1"/>
          <p:nvPr/>
        </p:nvSpPr>
        <p:spPr>
          <a:xfrm>
            <a:off x="665271" y="4699484"/>
            <a:ext cx="3070834" cy="707886"/>
          </a:xfrm>
          <a:prstGeom prst="rect">
            <a:avLst/>
          </a:prstGeom>
          <a:noFill/>
        </p:spPr>
        <p:txBody>
          <a:bodyPr wrap="square" rtlCol="0">
            <a:spAutoFit/>
          </a:bodyPr>
          <a:lstStyle/>
          <a:p>
            <a:r>
              <a:rPr lang="en-US" sz="2000" dirty="0" err="1" smtClean="0"/>
              <a:t>Bahá’u’ll</a:t>
            </a:r>
            <a:r>
              <a:rPr lang="en-US" sz="2000" dirty="0" err="1"/>
              <a:t>á</a:t>
            </a:r>
            <a:r>
              <a:rPr lang="en-US" sz="2000" dirty="0" err="1" smtClean="0"/>
              <a:t>h</a:t>
            </a:r>
            <a:endParaRPr lang="en-US" sz="2000" dirty="0" smtClean="0"/>
          </a:p>
          <a:p>
            <a:r>
              <a:rPr lang="en-US" sz="2000" dirty="0" smtClean="0">
                <a:latin typeface="Bookman Old Style" panose="02050604050505020204" pitchFamily="18" charset="0"/>
              </a:rPr>
              <a:t>(1817-1892)</a:t>
            </a:r>
          </a:p>
        </p:txBody>
      </p:sp>
      <p:pic>
        <p:nvPicPr>
          <p:cNvPr id="1026" name="Picture 2" descr="http://www.bahaullah.org/bahaullah.jpg?0441329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72185" y="808380"/>
            <a:ext cx="3200400" cy="3810000"/>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3684268"/>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91245" y="450035"/>
            <a:ext cx="7363968" cy="5816977"/>
          </a:xfrm>
          <a:prstGeom prst="rect">
            <a:avLst/>
          </a:prstGeom>
        </p:spPr>
        <p:txBody>
          <a:bodyPr wrap="square">
            <a:spAutoFit/>
          </a:bodyPr>
          <a:lstStyle/>
          <a:p>
            <a:r>
              <a:rPr lang="en-US" sz="3600" dirty="0" smtClean="0"/>
              <a:t>“</a:t>
            </a:r>
            <a:r>
              <a:rPr lang="en-US" sz="2800" dirty="0"/>
              <a:t>...one person envisages the Unseen, the Transcendent, the Inaccessible One </a:t>
            </a:r>
            <a:r>
              <a:rPr lang="en-US" sz="2800" dirty="0" smtClean="0"/>
              <a:t>in </a:t>
            </a:r>
            <a:r>
              <a:rPr lang="en-US" sz="2800" dirty="0"/>
              <a:t>the Person </a:t>
            </a:r>
            <a:r>
              <a:rPr lang="en-US" sz="2800" dirty="0" smtClean="0"/>
              <a:t>of </a:t>
            </a:r>
            <a:r>
              <a:rPr lang="en-US" sz="2800" dirty="0"/>
              <a:t>the Manifestation </a:t>
            </a:r>
            <a:r>
              <a:rPr lang="en-US" sz="2800" dirty="0" smtClean="0"/>
              <a:t>without </a:t>
            </a:r>
            <a:r>
              <a:rPr lang="en-US" sz="2800" dirty="0"/>
              <a:t>making any distinction </a:t>
            </a:r>
            <a:r>
              <a:rPr lang="en-US" sz="2800" dirty="0" smtClean="0"/>
              <a:t>or </a:t>
            </a:r>
            <a:r>
              <a:rPr lang="en-US" sz="2800" dirty="0"/>
              <a:t>connection </a:t>
            </a:r>
            <a:r>
              <a:rPr lang="en-US" sz="2800" dirty="0" smtClean="0"/>
              <a:t>between them. </a:t>
            </a:r>
            <a:r>
              <a:rPr lang="en-US" sz="2800" dirty="0"/>
              <a:t> Others there are who recognize the Person </a:t>
            </a:r>
            <a:r>
              <a:rPr lang="en-US" sz="2800" dirty="0" smtClean="0"/>
              <a:t>of </a:t>
            </a:r>
            <a:r>
              <a:rPr lang="en-US" sz="2800" dirty="0"/>
              <a:t>the Manifestation as the Appearance of God </a:t>
            </a:r>
            <a:r>
              <a:rPr lang="en-US" sz="2800" dirty="0" smtClean="0"/>
              <a:t>and </a:t>
            </a:r>
            <a:r>
              <a:rPr lang="en-US" sz="2800" dirty="0"/>
              <a:t>consider the commands and prohibitions of the Manifestation to be identical with such as originate with the One True God. These two positions </a:t>
            </a:r>
            <a:r>
              <a:rPr lang="en-US" sz="2800" dirty="0" smtClean="0"/>
              <a:t>are </a:t>
            </a:r>
            <a:r>
              <a:rPr lang="en-US" sz="2800" dirty="0"/>
              <a:t>both acceptable before the throne of God</a:t>
            </a:r>
            <a:r>
              <a:rPr lang="en-US" sz="2800" dirty="0" smtClean="0"/>
              <a:t>.” </a:t>
            </a:r>
            <a:r>
              <a:rPr lang="en-US" sz="2800" dirty="0"/>
              <a:t> </a:t>
            </a:r>
            <a:endParaRPr lang="en-US" sz="2800" dirty="0" smtClean="0"/>
          </a:p>
          <a:p>
            <a:r>
              <a:rPr lang="en-US" sz="2800" dirty="0" smtClean="0"/>
              <a:t>(</a:t>
            </a:r>
            <a:r>
              <a:rPr lang="en-US" sz="2800" dirty="0" err="1" smtClean="0"/>
              <a:t>Lawh-i-Jamál</a:t>
            </a:r>
            <a:r>
              <a:rPr lang="en-US" sz="2800" dirty="0" smtClean="0"/>
              <a:t>)</a:t>
            </a:r>
          </a:p>
        </p:txBody>
      </p:sp>
      <p:sp>
        <p:nvSpPr>
          <p:cNvPr id="4" name="TextBox 3"/>
          <p:cNvSpPr txBox="1"/>
          <p:nvPr/>
        </p:nvSpPr>
        <p:spPr>
          <a:xfrm>
            <a:off x="665271" y="4699484"/>
            <a:ext cx="3070834" cy="707886"/>
          </a:xfrm>
          <a:prstGeom prst="rect">
            <a:avLst/>
          </a:prstGeom>
          <a:noFill/>
        </p:spPr>
        <p:txBody>
          <a:bodyPr wrap="square" rtlCol="0">
            <a:spAutoFit/>
          </a:bodyPr>
          <a:lstStyle/>
          <a:p>
            <a:r>
              <a:rPr lang="en-US" sz="2000" dirty="0" err="1" smtClean="0"/>
              <a:t>Bahá’u’ll</a:t>
            </a:r>
            <a:r>
              <a:rPr lang="en-US" sz="2000" dirty="0" err="1"/>
              <a:t>á</a:t>
            </a:r>
            <a:r>
              <a:rPr lang="en-US" sz="2000" dirty="0" err="1" smtClean="0"/>
              <a:t>h</a:t>
            </a:r>
            <a:endParaRPr lang="en-US" sz="2000" dirty="0" smtClean="0"/>
          </a:p>
          <a:p>
            <a:r>
              <a:rPr lang="en-US" sz="2000" dirty="0" smtClean="0">
                <a:latin typeface="Bookman Old Style" panose="02050604050505020204" pitchFamily="18" charset="0"/>
              </a:rPr>
              <a:t>(1817-1892)</a:t>
            </a:r>
          </a:p>
        </p:txBody>
      </p:sp>
      <p:pic>
        <p:nvPicPr>
          <p:cNvPr id="1026" name="Picture 2" descr="http://www.bahaullah.org/bahaullah.jpg?0441329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72185" y="808380"/>
            <a:ext cx="3200400" cy="3810000"/>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7604557"/>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66532" y="709527"/>
            <a:ext cx="7363968" cy="5324535"/>
          </a:xfrm>
          <a:prstGeom prst="rect">
            <a:avLst/>
          </a:prstGeom>
        </p:spPr>
        <p:txBody>
          <a:bodyPr wrap="square">
            <a:spAutoFit/>
          </a:bodyPr>
          <a:lstStyle/>
          <a:p>
            <a:r>
              <a:rPr lang="en-US" sz="2000" dirty="0" smtClean="0"/>
              <a:t>“</a:t>
            </a:r>
            <a:r>
              <a:rPr lang="en-US" sz="2000" dirty="0"/>
              <a:t>In this stage, which </a:t>
            </a:r>
            <a:r>
              <a:rPr lang="en-US" sz="2000" dirty="0" err="1"/>
              <a:t>marketh</a:t>
            </a:r>
            <a:r>
              <a:rPr lang="en-US" sz="2000" dirty="0"/>
              <a:t> the beginning of the journey, thou shalt behold divers stations and differing signs, even as was mentioned in connection with the City of Search. All these hold true in their respective planes. It </a:t>
            </a:r>
            <a:r>
              <a:rPr lang="en-US" sz="2000" dirty="0" err="1"/>
              <a:t>behoveth</a:t>
            </a:r>
            <a:r>
              <a:rPr lang="en-US" sz="2000" dirty="0"/>
              <a:t> thine eminence in this station to consider each created thing in its own place, neither abasing nor exalting its true rank. For instance, if thou wert to reduce the unseen world to the realm of creation, this would be an act of sheer blasphemy, and the converse would likewise be the essence of impiety. Wert thou, however, to describe the unseen world and the realm of creation within their own stations, this would be the undoubted truth.... Comprehend, in like manner, every station, sign, and allusion, that thou </a:t>
            </a:r>
            <a:r>
              <a:rPr lang="en-US" sz="2000" dirty="0" err="1"/>
              <a:t>mayest</a:t>
            </a:r>
            <a:r>
              <a:rPr lang="en-US" sz="2000" dirty="0"/>
              <a:t> perceive all things in their own place and consider all matters in their proper light</a:t>
            </a:r>
            <a:r>
              <a:rPr lang="en-US" sz="2000" dirty="0" smtClean="0"/>
              <a:t>.”  </a:t>
            </a:r>
          </a:p>
          <a:p>
            <a:endParaRPr lang="en-US" sz="2000" dirty="0" smtClean="0"/>
          </a:p>
          <a:p>
            <a:r>
              <a:rPr lang="en-US" sz="2000" dirty="0" smtClean="0"/>
              <a:t>(Gems of Divine Mysteries #88)</a:t>
            </a:r>
          </a:p>
        </p:txBody>
      </p:sp>
      <p:sp>
        <p:nvSpPr>
          <p:cNvPr id="4" name="TextBox 3"/>
          <p:cNvSpPr txBox="1"/>
          <p:nvPr/>
        </p:nvSpPr>
        <p:spPr>
          <a:xfrm>
            <a:off x="665271" y="4699484"/>
            <a:ext cx="3070834" cy="707886"/>
          </a:xfrm>
          <a:prstGeom prst="rect">
            <a:avLst/>
          </a:prstGeom>
          <a:noFill/>
        </p:spPr>
        <p:txBody>
          <a:bodyPr wrap="square" rtlCol="0">
            <a:spAutoFit/>
          </a:bodyPr>
          <a:lstStyle/>
          <a:p>
            <a:r>
              <a:rPr lang="en-US" sz="2000" dirty="0" err="1" smtClean="0"/>
              <a:t>Bahá’u’ll</a:t>
            </a:r>
            <a:r>
              <a:rPr lang="en-US" sz="2000" dirty="0" err="1"/>
              <a:t>á</a:t>
            </a:r>
            <a:r>
              <a:rPr lang="en-US" sz="2000" dirty="0" err="1" smtClean="0"/>
              <a:t>h</a:t>
            </a:r>
            <a:endParaRPr lang="en-US" sz="2000" dirty="0" smtClean="0"/>
          </a:p>
          <a:p>
            <a:r>
              <a:rPr lang="en-US" sz="2000" dirty="0" smtClean="0">
                <a:latin typeface="Bookman Old Style" panose="02050604050505020204" pitchFamily="18" charset="0"/>
              </a:rPr>
              <a:t>(1817-1892)</a:t>
            </a:r>
          </a:p>
        </p:txBody>
      </p:sp>
      <p:pic>
        <p:nvPicPr>
          <p:cNvPr id="1026" name="Picture 2" descr="http://www.bahaullah.org/bahaullah.jpg?0441329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72185" y="808380"/>
            <a:ext cx="3200400" cy="3810000"/>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9255353"/>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01312" y="808380"/>
            <a:ext cx="7363968" cy="4832092"/>
          </a:xfrm>
          <a:prstGeom prst="rect">
            <a:avLst/>
          </a:prstGeom>
        </p:spPr>
        <p:txBody>
          <a:bodyPr wrap="square">
            <a:spAutoFit/>
          </a:bodyPr>
          <a:lstStyle/>
          <a:p>
            <a:r>
              <a:rPr lang="en-US" sz="2800" dirty="0" smtClean="0"/>
              <a:t>“</a:t>
            </a:r>
            <a:r>
              <a:rPr lang="en-US" sz="2800" dirty="0"/>
              <a:t>This one sayeth, </a:t>
            </a:r>
            <a:r>
              <a:rPr lang="en-US" sz="2800" dirty="0" smtClean="0"/>
              <a:t>‘Thou </a:t>
            </a:r>
            <a:r>
              <a:rPr lang="en-US" sz="2800" dirty="0"/>
              <a:t>art an </a:t>
            </a:r>
            <a:r>
              <a:rPr lang="en-US" sz="2800" dirty="0" smtClean="0"/>
              <a:t>extremist,’ </a:t>
            </a:r>
            <a:r>
              <a:rPr lang="en-US" sz="2800" dirty="0"/>
              <a:t>and the other one sayeth, </a:t>
            </a:r>
            <a:r>
              <a:rPr lang="en-US" sz="2800" dirty="0" smtClean="0"/>
              <a:t>‘Thou </a:t>
            </a:r>
            <a:r>
              <a:rPr lang="en-US" sz="2800" dirty="0"/>
              <a:t>art </a:t>
            </a:r>
            <a:r>
              <a:rPr lang="en-US" sz="2800" dirty="0" smtClean="0"/>
              <a:t>intolerant.’  This </a:t>
            </a:r>
            <a:r>
              <a:rPr lang="en-US" sz="2800" dirty="0"/>
              <a:t>one </a:t>
            </a:r>
            <a:r>
              <a:rPr lang="en-US" sz="2800" dirty="0" err="1"/>
              <a:t>adduceth</a:t>
            </a:r>
            <a:r>
              <a:rPr lang="en-US" sz="2800" dirty="0"/>
              <a:t> evidence from a word of God, and that one </a:t>
            </a:r>
            <a:r>
              <a:rPr lang="en-US" sz="2800" dirty="0" err="1"/>
              <a:t>reasoneth</a:t>
            </a:r>
            <a:r>
              <a:rPr lang="en-US" sz="2800" dirty="0"/>
              <a:t> by another word of God. </a:t>
            </a:r>
            <a:r>
              <a:rPr lang="en-US" sz="2800" dirty="0" smtClean="0"/>
              <a:t> But </a:t>
            </a:r>
            <a:r>
              <a:rPr lang="en-US" sz="2800" dirty="0"/>
              <a:t>I affirm unto them: </a:t>
            </a:r>
            <a:r>
              <a:rPr lang="en-US" sz="2800" dirty="0" smtClean="0"/>
              <a:t> Ye </a:t>
            </a:r>
            <a:r>
              <a:rPr lang="en-US" sz="2800" dirty="0"/>
              <a:t>both are true and right, on the condition that thou not say unto him, </a:t>
            </a:r>
            <a:r>
              <a:rPr lang="en-US" sz="2800" dirty="0" smtClean="0"/>
              <a:t>‘He </a:t>
            </a:r>
            <a:r>
              <a:rPr lang="en-US" sz="2800" dirty="0"/>
              <a:t>is an extremist</a:t>
            </a:r>
            <a:r>
              <a:rPr lang="en-US" sz="2800" dirty="0" smtClean="0"/>
              <a:t>,’ </a:t>
            </a:r>
            <a:r>
              <a:rPr lang="en-US" sz="2800" dirty="0"/>
              <a:t>and he not say unto thee, </a:t>
            </a:r>
            <a:r>
              <a:rPr lang="en-US" sz="2800" dirty="0" smtClean="0"/>
              <a:t>‘Thou </a:t>
            </a:r>
            <a:r>
              <a:rPr lang="en-US" sz="2800" dirty="0"/>
              <a:t>art intolerant</a:t>
            </a:r>
            <a:r>
              <a:rPr lang="en-US" sz="2800" dirty="0" smtClean="0"/>
              <a:t>.’”</a:t>
            </a:r>
          </a:p>
          <a:p>
            <a:endParaRPr lang="en-US" sz="2800" dirty="0"/>
          </a:p>
          <a:p>
            <a:r>
              <a:rPr lang="en-US" sz="2800" dirty="0"/>
              <a:t>(The </a:t>
            </a:r>
            <a:r>
              <a:rPr lang="en-US" sz="2800" dirty="0" err="1"/>
              <a:t>Báb</a:t>
            </a:r>
            <a:r>
              <a:rPr lang="en-US" sz="2800" dirty="0"/>
              <a:t>, </a:t>
            </a:r>
            <a:r>
              <a:rPr lang="en-US" sz="2800" i="1" dirty="0"/>
              <a:t>Gate of the Heart </a:t>
            </a:r>
            <a:r>
              <a:rPr lang="en-US" sz="2800" dirty="0"/>
              <a:t>pp. </a:t>
            </a:r>
            <a:r>
              <a:rPr lang="en-US" sz="2800" dirty="0" smtClean="0"/>
              <a:t>175-176) </a:t>
            </a:r>
            <a:endParaRPr lang="en-US" sz="2800" dirty="0"/>
          </a:p>
        </p:txBody>
      </p:sp>
      <p:sp>
        <p:nvSpPr>
          <p:cNvPr id="4" name="TextBox 3"/>
          <p:cNvSpPr txBox="1"/>
          <p:nvPr/>
        </p:nvSpPr>
        <p:spPr>
          <a:xfrm>
            <a:off x="747159" y="4849612"/>
            <a:ext cx="3070834" cy="707886"/>
          </a:xfrm>
          <a:prstGeom prst="rect">
            <a:avLst/>
          </a:prstGeom>
          <a:noFill/>
        </p:spPr>
        <p:txBody>
          <a:bodyPr wrap="square" rtlCol="0">
            <a:spAutoFit/>
          </a:bodyPr>
          <a:lstStyle/>
          <a:p>
            <a:r>
              <a:rPr lang="en-US" sz="2000" dirty="0" smtClean="0"/>
              <a:t>The </a:t>
            </a:r>
            <a:r>
              <a:rPr lang="en-US" sz="2000" dirty="0" err="1" smtClean="0"/>
              <a:t>Báb</a:t>
            </a:r>
            <a:endParaRPr lang="en-US" sz="2000" dirty="0" smtClean="0"/>
          </a:p>
          <a:p>
            <a:r>
              <a:rPr lang="en-US" sz="2000" dirty="0" smtClean="0">
                <a:latin typeface="Bookman Old Style" panose="02050604050505020204" pitchFamily="18" charset="0"/>
              </a:rPr>
              <a:t>(1819-1850)</a:t>
            </a:r>
          </a:p>
        </p:txBody>
      </p:sp>
      <p:pic>
        <p:nvPicPr>
          <p:cNvPr id="5" name="Picture 6" descr="http://3.bp.blogspot.com/_pTmF4WqKcaU/S_jH53eJ1jI/AAAAAAAAAS8/XelnfmH4_tQ/s1600/Upper%2BRoom%2BHouse%2Bof%2Bthe%2BBab%2BShiraz.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747159" y="958508"/>
            <a:ext cx="2869499" cy="3682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0853087"/>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6469" y="462391"/>
            <a:ext cx="7363968" cy="6063198"/>
          </a:xfrm>
          <a:prstGeom prst="rect">
            <a:avLst/>
          </a:prstGeom>
        </p:spPr>
        <p:txBody>
          <a:bodyPr wrap="square">
            <a:spAutoFit/>
          </a:bodyPr>
          <a:lstStyle/>
          <a:p>
            <a:r>
              <a:rPr lang="en-US" sz="2400" dirty="0" smtClean="0"/>
              <a:t>“</a:t>
            </a:r>
            <a:r>
              <a:rPr lang="en-US" sz="2400" dirty="0"/>
              <a:t>Without in any way trying to explicitly define the concept of conferred infallibility, consider that the most extreme possible personal interpretations of this concept produce the same practical result:  that the believers should abide by the decision of the Universal House of Justice without giving rise to dissension… Even if the statements in the Baha’i Writings about the infallibility of the Universal House of Justice are personally interpreted by an individual to be nothing more than hyperbole, surely the intention must be to emphasize the importance of obedience and the need to avoid criticism and contention and uphold the authority of the Supreme Body as the central point to which all turn</a:t>
            </a:r>
            <a:r>
              <a:rPr lang="en-US" sz="2400" dirty="0" smtClean="0"/>
              <a:t>.</a:t>
            </a:r>
            <a:r>
              <a:rPr lang="en-US" sz="2800" dirty="0" smtClean="0"/>
              <a:t>”    </a:t>
            </a:r>
            <a:r>
              <a:rPr lang="en-US" sz="2000" dirty="0" smtClean="0"/>
              <a:t> </a:t>
            </a:r>
            <a:r>
              <a:rPr lang="en-US" sz="2400" dirty="0" smtClean="0"/>
              <a:t>(</a:t>
            </a:r>
            <a:r>
              <a:rPr lang="en-US" sz="2400" i="1" dirty="0" smtClean="0"/>
              <a:t>Revelation and Social Reality</a:t>
            </a:r>
            <a:r>
              <a:rPr lang="en-US" sz="2400" dirty="0" smtClean="0"/>
              <a:t>, p. 253)</a:t>
            </a:r>
            <a:endParaRPr lang="en-US" sz="3200" dirty="0" smtClean="0"/>
          </a:p>
        </p:txBody>
      </p:sp>
      <p:sp>
        <p:nvSpPr>
          <p:cNvPr id="4" name="TextBox 3"/>
          <p:cNvSpPr txBox="1"/>
          <p:nvPr/>
        </p:nvSpPr>
        <p:spPr>
          <a:xfrm>
            <a:off x="747159" y="4095849"/>
            <a:ext cx="3070834" cy="400110"/>
          </a:xfrm>
          <a:prstGeom prst="rect">
            <a:avLst/>
          </a:prstGeom>
          <a:noFill/>
        </p:spPr>
        <p:txBody>
          <a:bodyPr wrap="square" rtlCol="0">
            <a:spAutoFit/>
          </a:bodyPr>
          <a:lstStyle/>
          <a:p>
            <a:r>
              <a:rPr lang="en-US" sz="2000" dirty="0" smtClean="0"/>
              <a:t>Paul </a:t>
            </a:r>
            <a:r>
              <a:rPr lang="en-US" sz="2000" dirty="0" err="1" smtClean="0"/>
              <a:t>Lample</a:t>
            </a:r>
            <a:endParaRPr lang="en-US" sz="2000" dirty="0" smtClean="0"/>
          </a:p>
        </p:txBody>
      </p:sp>
      <p:pic>
        <p:nvPicPr>
          <p:cNvPr id="4098" name="Picture 2" descr="Image result for paul lampl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47159" y="679621"/>
            <a:ext cx="2529448" cy="3249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520800"/>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sz="2800" dirty="0" smtClean="0"/>
              <a:t>The spiritual principles of relativity and complementarity enable the </a:t>
            </a:r>
            <a:r>
              <a:rPr lang="en-US" sz="2800" dirty="0"/>
              <a:t>possibility of a spiritual </a:t>
            </a:r>
            <a:r>
              <a:rPr lang="en-US" sz="2800" dirty="0" smtClean="0"/>
              <a:t>community grounded </a:t>
            </a:r>
            <a:r>
              <a:rPr lang="en-US" sz="2800" dirty="0"/>
              <a:t>not upon a fixed set of dogmas but upon a posture of being and acting in the </a:t>
            </a:r>
            <a:r>
              <a:rPr lang="en-US" sz="2800" dirty="0" smtClean="0"/>
              <a:t>world.</a:t>
            </a:r>
            <a:endParaRPr lang="en-US" sz="2800" dirty="0"/>
          </a:p>
        </p:txBody>
      </p:sp>
    </p:spTree>
    <p:extLst>
      <p:ext uri="{BB962C8B-B14F-4D97-AF65-F5344CB8AC3E}">
        <p14:creationId xmlns:p14="http://schemas.microsoft.com/office/powerpoint/2010/main" val="3321924142"/>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This session</a:t>
            </a:r>
            <a:endParaRPr lang="en-US" dirty="0">
              <a:solidFill>
                <a:schemeClr val="tx1"/>
              </a:solidFill>
            </a:endParaRPr>
          </a:p>
        </p:txBody>
      </p:sp>
      <p:sp>
        <p:nvSpPr>
          <p:cNvPr id="3" name="Content Placeholder 2"/>
          <p:cNvSpPr>
            <a:spLocks noGrp="1"/>
          </p:cNvSpPr>
          <p:nvPr>
            <p:ph idx="1"/>
          </p:nvPr>
        </p:nvSpPr>
        <p:spPr/>
        <p:txBody>
          <a:bodyPr>
            <a:normAutofit/>
          </a:bodyPr>
          <a:lstStyle/>
          <a:p>
            <a:pPr marL="0" indent="0">
              <a:buNone/>
            </a:pPr>
            <a:r>
              <a:rPr lang="en-US" sz="2800" dirty="0"/>
              <a:t>What if </a:t>
            </a:r>
            <a:r>
              <a:rPr lang="en-US" sz="2800" dirty="0" smtClean="0"/>
              <a:t>theological </a:t>
            </a:r>
            <a:r>
              <a:rPr lang="en-US" sz="2800" dirty="0"/>
              <a:t>systems are “maps</a:t>
            </a:r>
            <a:r>
              <a:rPr lang="en-US" sz="2800" dirty="0" smtClean="0"/>
              <a:t>”?  And what if there are complementary “maps” to describe Reality?</a:t>
            </a:r>
          </a:p>
          <a:p>
            <a:pPr lvl="1"/>
            <a:r>
              <a:rPr lang="en-US" sz="2400" dirty="0" smtClean="0"/>
              <a:t>Implications for God</a:t>
            </a:r>
          </a:p>
          <a:p>
            <a:pPr lvl="1"/>
            <a:r>
              <a:rPr lang="en-US" sz="2400" dirty="0" smtClean="0"/>
              <a:t>Implications for </a:t>
            </a:r>
            <a:r>
              <a:rPr lang="en-US" sz="2400" dirty="0"/>
              <a:t>n</a:t>
            </a:r>
            <a:r>
              <a:rPr lang="en-US" sz="2400" dirty="0" smtClean="0"/>
              <a:t>ature</a:t>
            </a:r>
          </a:p>
          <a:p>
            <a:pPr lvl="1"/>
            <a:r>
              <a:rPr lang="en-US" sz="2400" dirty="0" smtClean="0"/>
              <a:t>Implications for the soul</a:t>
            </a:r>
            <a:endParaRPr lang="en-US" sz="2400" dirty="0"/>
          </a:p>
        </p:txBody>
      </p:sp>
    </p:spTree>
    <p:extLst>
      <p:ext uri="{BB962C8B-B14F-4D97-AF65-F5344CB8AC3E}">
        <p14:creationId xmlns:p14="http://schemas.microsoft.com/office/powerpoint/2010/main" val="25875272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01312" y="808380"/>
            <a:ext cx="7363968" cy="3970318"/>
          </a:xfrm>
          <a:prstGeom prst="rect">
            <a:avLst/>
          </a:prstGeom>
        </p:spPr>
        <p:txBody>
          <a:bodyPr wrap="square">
            <a:spAutoFit/>
          </a:bodyPr>
          <a:lstStyle/>
          <a:p>
            <a:r>
              <a:rPr lang="en-US" sz="2800" u="sng" dirty="0" smtClean="0"/>
              <a:t>The God beyond number</a:t>
            </a:r>
          </a:p>
          <a:p>
            <a:endParaRPr lang="en-US" sz="2800" dirty="0"/>
          </a:p>
          <a:p>
            <a:r>
              <a:rPr lang="en-US" sz="2800" dirty="0" smtClean="0"/>
              <a:t>“</a:t>
            </a:r>
            <a:r>
              <a:rPr lang="en-US" sz="2800" kern="1000" dirty="0">
                <a:ea typeface="Times New Roman" panose="02020603050405020304" pitchFamily="18" charset="0"/>
              </a:rPr>
              <a:t>…that which is before this Intellect, this marvel of the One, … </a:t>
            </a:r>
            <a:r>
              <a:rPr lang="en-US" sz="2800" kern="1000" dirty="0" smtClean="0">
                <a:ea typeface="Times New Roman" panose="02020603050405020304" pitchFamily="18" charset="0"/>
              </a:rPr>
              <a:t>in </a:t>
            </a:r>
            <a:r>
              <a:rPr lang="en-US" sz="2800" kern="1000" dirty="0">
                <a:ea typeface="Times New Roman" panose="02020603050405020304" pitchFamily="18" charset="0"/>
              </a:rPr>
              <a:t>truth has no fitting name, but if we must give it a name, </a:t>
            </a:r>
            <a:r>
              <a:rPr lang="en-US" sz="2800" kern="1000" dirty="0" smtClean="0">
                <a:ea typeface="Times New Roman" panose="02020603050405020304" pitchFamily="18" charset="0"/>
              </a:rPr>
              <a:t>‘one’ </a:t>
            </a:r>
            <a:r>
              <a:rPr lang="en-US" sz="2800" kern="1000" dirty="0">
                <a:ea typeface="Times New Roman" panose="02020603050405020304" pitchFamily="18" charset="0"/>
              </a:rPr>
              <a:t>would be an appropriate ordinary way of speaking of it... </a:t>
            </a:r>
            <a:r>
              <a:rPr lang="en-US" sz="2800" dirty="0" smtClean="0"/>
              <a:t>”</a:t>
            </a:r>
            <a:endParaRPr lang="en-US" sz="2800" dirty="0"/>
          </a:p>
          <a:p>
            <a:endParaRPr lang="en-US" sz="2800" dirty="0"/>
          </a:p>
          <a:p>
            <a:r>
              <a:rPr lang="en-US" sz="2800" dirty="0" smtClean="0"/>
              <a:t>(Ennead </a:t>
            </a:r>
            <a:r>
              <a:rPr lang="en-US" sz="2800" kern="1000" dirty="0" smtClean="0">
                <a:latin typeface="Times New Roman" panose="02020603050405020304" pitchFamily="18" charset="0"/>
                <a:ea typeface="Times New Roman" panose="02020603050405020304" pitchFamily="18" charset="0"/>
              </a:rPr>
              <a:t>VI.9.5</a:t>
            </a:r>
            <a:r>
              <a:rPr lang="en-US" sz="2800" dirty="0" smtClean="0"/>
              <a:t>) </a:t>
            </a:r>
            <a:endParaRPr lang="en-US" sz="2800" dirty="0"/>
          </a:p>
        </p:txBody>
      </p:sp>
      <p:sp>
        <p:nvSpPr>
          <p:cNvPr id="4" name="TextBox 3"/>
          <p:cNvSpPr txBox="1"/>
          <p:nvPr/>
        </p:nvSpPr>
        <p:spPr>
          <a:xfrm>
            <a:off x="1330478" y="7899122"/>
            <a:ext cx="3484386" cy="707886"/>
          </a:xfrm>
          <a:prstGeom prst="rect">
            <a:avLst/>
          </a:prstGeom>
          <a:noFill/>
        </p:spPr>
        <p:txBody>
          <a:bodyPr wrap="square" rtlCol="0">
            <a:spAutoFit/>
          </a:bodyPr>
          <a:lstStyle/>
          <a:p>
            <a:r>
              <a:rPr lang="en-US" sz="2000" dirty="0" smtClean="0"/>
              <a:t>Plotinus</a:t>
            </a:r>
          </a:p>
          <a:p>
            <a:r>
              <a:rPr lang="en-US" sz="2000" dirty="0" smtClean="0">
                <a:latin typeface="Bookman Old Style" panose="02050604050505020204" pitchFamily="18" charset="0"/>
              </a:rPr>
              <a:t>(1844-1921)</a:t>
            </a:r>
          </a:p>
        </p:txBody>
      </p:sp>
      <p:pic>
        <p:nvPicPr>
          <p:cNvPr id="1028" name="Picture 4" descr="http://www.bahaibahai.com/eng/images/articles/kissing_hands_feet/Abdul_Baha.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75360" y="808380"/>
            <a:ext cx="3197225" cy="424035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www.hermes-press.com/plotinus.gif"/>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4302" y="767437"/>
            <a:ext cx="3188283" cy="456086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01751" y="5415580"/>
            <a:ext cx="3070834" cy="707886"/>
          </a:xfrm>
          <a:prstGeom prst="rect">
            <a:avLst/>
          </a:prstGeom>
          <a:noFill/>
        </p:spPr>
        <p:txBody>
          <a:bodyPr wrap="square" rtlCol="0">
            <a:spAutoFit/>
          </a:bodyPr>
          <a:lstStyle/>
          <a:p>
            <a:r>
              <a:rPr lang="en-US" sz="2000" dirty="0" smtClean="0"/>
              <a:t>Plotinus</a:t>
            </a:r>
          </a:p>
          <a:p>
            <a:r>
              <a:rPr lang="en-US" sz="2000" dirty="0" smtClean="0">
                <a:latin typeface="Bookman Old Style" panose="02050604050505020204" pitchFamily="18" charset="0"/>
              </a:rPr>
              <a:t>(240-270)</a:t>
            </a:r>
          </a:p>
        </p:txBody>
      </p:sp>
    </p:spTree>
    <p:extLst>
      <p:ext uri="{BB962C8B-B14F-4D97-AF65-F5344CB8AC3E}">
        <p14:creationId xmlns:p14="http://schemas.microsoft.com/office/powerpoint/2010/main" val="381005296"/>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01312" y="808380"/>
            <a:ext cx="7363968" cy="3108543"/>
          </a:xfrm>
          <a:prstGeom prst="rect">
            <a:avLst/>
          </a:prstGeom>
        </p:spPr>
        <p:txBody>
          <a:bodyPr wrap="square">
            <a:spAutoFit/>
          </a:bodyPr>
          <a:lstStyle/>
          <a:p>
            <a:r>
              <a:rPr lang="en-US" sz="2800" u="sng" dirty="0" smtClean="0"/>
              <a:t>The God beyond number</a:t>
            </a:r>
          </a:p>
          <a:p>
            <a:endParaRPr lang="en-US" sz="2800" dirty="0"/>
          </a:p>
          <a:p>
            <a:r>
              <a:rPr lang="en-US" sz="2800" dirty="0" smtClean="0"/>
              <a:t>“</a:t>
            </a:r>
            <a:r>
              <a:rPr lang="en-US" sz="2800" dirty="0"/>
              <a:t>The Divine Reality is sanctified from singleness, then how much more from plurality</a:t>
            </a:r>
            <a:r>
              <a:rPr lang="en-US" sz="2800" dirty="0" smtClean="0"/>
              <a:t>.”</a:t>
            </a:r>
            <a:endParaRPr lang="en-US" sz="2800" dirty="0"/>
          </a:p>
          <a:p>
            <a:endParaRPr lang="en-US" sz="2800" dirty="0"/>
          </a:p>
          <a:p>
            <a:r>
              <a:rPr lang="en-US" sz="2800" dirty="0" smtClean="0"/>
              <a:t>(</a:t>
            </a:r>
            <a:r>
              <a:rPr lang="en-US" sz="2800" i="1" dirty="0" smtClean="0"/>
              <a:t>Some </a:t>
            </a:r>
            <a:r>
              <a:rPr lang="en-US" sz="2800" i="1" dirty="0"/>
              <a:t>Answered Questions </a:t>
            </a:r>
            <a:r>
              <a:rPr lang="en-US" sz="2800" dirty="0" smtClean="0"/>
              <a:t>p.113) </a:t>
            </a:r>
            <a:endParaRPr lang="en-US" sz="2800" dirty="0"/>
          </a:p>
        </p:txBody>
      </p:sp>
      <p:sp>
        <p:nvSpPr>
          <p:cNvPr id="4" name="TextBox 3"/>
          <p:cNvSpPr txBox="1"/>
          <p:nvPr/>
        </p:nvSpPr>
        <p:spPr>
          <a:xfrm>
            <a:off x="801751" y="5204460"/>
            <a:ext cx="3070834" cy="707886"/>
          </a:xfrm>
          <a:prstGeom prst="rect">
            <a:avLst/>
          </a:prstGeom>
          <a:noFill/>
        </p:spPr>
        <p:txBody>
          <a:bodyPr wrap="square" rtlCol="0">
            <a:spAutoFit/>
          </a:bodyPr>
          <a:lstStyle/>
          <a:p>
            <a:r>
              <a:rPr lang="en-US" sz="2000" dirty="0" smtClean="0"/>
              <a:t>'</a:t>
            </a:r>
            <a:r>
              <a:rPr lang="en-US" sz="2000" dirty="0" err="1" smtClean="0"/>
              <a:t>Abdu'l-Bahá</a:t>
            </a:r>
            <a:endParaRPr lang="en-US" sz="2000" dirty="0" smtClean="0"/>
          </a:p>
          <a:p>
            <a:r>
              <a:rPr lang="en-US" sz="2000" dirty="0" smtClean="0">
                <a:latin typeface="Bookman Old Style" panose="02050604050505020204" pitchFamily="18" charset="0"/>
              </a:rPr>
              <a:t>(1844-1921)</a:t>
            </a:r>
          </a:p>
        </p:txBody>
      </p:sp>
      <p:pic>
        <p:nvPicPr>
          <p:cNvPr id="1028" name="Picture 4" descr="http://www.bahaibahai.com/eng/images/articles/kissing_hands_feet/Abdul_Baha.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75360" y="808380"/>
            <a:ext cx="3197225" cy="4240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7111461"/>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01312" y="808380"/>
            <a:ext cx="7363968" cy="3539430"/>
          </a:xfrm>
          <a:prstGeom prst="rect">
            <a:avLst/>
          </a:prstGeom>
        </p:spPr>
        <p:txBody>
          <a:bodyPr wrap="square">
            <a:spAutoFit/>
          </a:bodyPr>
          <a:lstStyle/>
          <a:p>
            <a:r>
              <a:rPr lang="en-US" sz="2800" u="sng" dirty="0" smtClean="0"/>
              <a:t>The God beyond personality</a:t>
            </a:r>
          </a:p>
          <a:p>
            <a:endParaRPr lang="en-US" sz="2800" dirty="0"/>
          </a:p>
          <a:p>
            <a:r>
              <a:rPr lang="en-US" sz="2800" dirty="0" smtClean="0"/>
              <a:t>“</a:t>
            </a:r>
            <a:r>
              <a:rPr lang="en-US" sz="2800" dirty="0"/>
              <a:t>Thou hast written concerning the Impersonality of the Divinity. Personality is in the Manifestation of the Divinity, not in the Essence of the </a:t>
            </a:r>
            <a:r>
              <a:rPr lang="en-US" sz="2800" dirty="0" smtClean="0"/>
              <a:t>Divinity.”</a:t>
            </a:r>
            <a:endParaRPr lang="en-US" sz="2800" dirty="0"/>
          </a:p>
          <a:p>
            <a:endParaRPr lang="en-US" sz="2800" dirty="0"/>
          </a:p>
          <a:p>
            <a:r>
              <a:rPr lang="en-US" sz="2800" dirty="0" smtClean="0"/>
              <a:t>(</a:t>
            </a:r>
            <a:r>
              <a:rPr lang="en-US" sz="2800" i="1" dirty="0" smtClean="0"/>
              <a:t>Tablets of Abdul-Baha Abbas </a:t>
            </a:r>
            <a:r>
              <a:rPr lang="en-US" sz="2800" dirty="0" smtClean="0"/>
              <a:t>p.204) </a:t>
            </a:r>
            <a:endParaRPr lang="en-US" sz="2800" dirty="0"/>
          </a:p>
        </p:txBody>
      </p:sp>
      <p:sp>
        <p:nvSpPr>
          <p:cNvPr id="4" name="TextBox 3"/>
          <p:cNvSpPr txBox="1"/>
          <p:nvPr/>
        </p:nvSpPr>
        <p:spPr>
          <a:xfrm>
            <a:off x="801751" y="5204460"/>
            <a:ext cx="3070834" cy="707886"/>
          </a:xfrm>
          <a:prstGeom prst="rect">
            <a:avLst/>
          </a:prstGeom>
          <a:noFill/>
        </p:spPr>
        <p:txBody>
          <a:bodyPr wrap="square" rtlCol="0">
            <a:spAutoFit/>
          </a:bodyPr>
          <a:lstStyle/>
          <a:p>
            <a:r>
              <a:rPr lang="en-US" sz="2000" dirty="0" smtClean="0"/>
              <a:t>'</a:t>
            </a:r>
            <a:r>
              <a:rPr lang="en-US" sz="2000" dirty="0" err="1" smtClean="0"/>
              <a:t>Abdu'l-Bahá</a:t>
            </a:r>
            <a:endParaRPr lang="en-US" sz="2000" dirty="0" smtClean="0"/>
          </a:p>
          <a:p>
            <a:r>
              <a:rPr lang="en-US" sz="2000" dirty="0" smtClean="0">
                <a:latin typeface="Bookman Old Style" panose="02050604050505020204" pitchFamily="18" charset="0"/>
              </a:rPr>
              <a:t>(1844-1921)</a:t>
            </a:r>
          </a:p>
        </p:txBody>
      </p:sp>
      <p:pic>
        <p:nvPicPr>
          <p:cNvPr id="1028" name="Picture 4" descr="http://www.bahaibahai.com/eng/images/articles/kissing_hands_feet/Abdul_Baha.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75360" y="808380"/>
            <a:ext cx="3197225" cy="4240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855773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75184" y="646145"/>
            <a:ext cx="7363968" cy="5878532"/>
          </a:xfrm>
          <a:prstGeom prst="rect">
            <a:avLst/>
          </a:prstGeom>
        </p:spPr>
        <p:txBody>
          <a:bodyPr wrap="square">
            <a:spAutoFit/>
          </a:bodyPr>
          <a:lstStyle/>
          <a:p>
            <a:r>
              <a:rPr lang="en-US" sz="2800" dirty="0" smtClean="0">
                <a:latin typeface="Bookman Old Style" panose="02050604050505020204" pitchFamily="18" charset="0"/>
              </a:rPr>
              <a:t>Century of light…</a:t>
            </a:r>
          </a:p>
          <a:p>
            <a:r>
              <a:rPr lang="en-US" sz="2800" dirty="0" smtClean="0">
                <a:latin typeface="Bookman Old Style" panose="02050604050505020204" pitchFamily="18" charset="0"/>
              </a:rPr>
              <a:t>“</a:t>
            </a:r>
            <a:r>
              <a:rPr lang="en-US" sz="2000" dirty="0"/>
              <a:t>In cycles gone by, though harmony was established, yet, owing to the absence of means, the unity of all mankind could not have been </a:t>
            </a:r>
            <a:r>
              <a:rPr lang="en-US" sz="2000" dirty="0" smtClean="0"/>
              <a:t>achieved… In </a:t>
            </a:r>
            <a:r>
              <a:rPr lang="en-US" sz="2000" dirty="0"/>
              <a:t>this day, however, means of communication have multiplied, and the five continents of the earth have virtually merged into </a:t>
            </a:r>
            <a:r>
              <a:rPr lang="en-US" sz="2000" dirty="0" smtClean="0"/>
              <a:t>one…. For </a:t>
            </a:r>
            <a:r>
              <a:rPr lang="en-US" sz="2000" dirty="0"/>
              <a:t>none is self-sufficiency any longer possible, inasmuch as political ties unite all peoples and nations, and the bonds of trade and industry, of agriculture and education, are being strengthened every day. Hence the unity of all mankind can in this day be achieved. Verily this is none other but one of the wonders of this wondrous age, this glorious century. Of this past ages have been deprived, for this century—the century of light—hath been endowed with unique and unprecedented glory, power and illumination</a:t>
            </a:r>
            <a:r>
              <a:rPr lang="en-US" sz="2000" dirty="0" smtClean="0"/>
              <a:t>.”</a:t>
            </a:r>
          </a:p>
          <a:p>
            <a:endParaRPr lang="en-US" sz="2000" dirty="0"/>
          </a:p>
          <a:p>
            <a:r>
              <a:rPr lang="en-US" sz="2000" dirty="0" smtClean="0"/>
              <a:t>(</a:t>
            </a:r>
            <a:r>
              <a:rPr lang="en-US" sz="2000" i="1" dirty="0" smtClean="0"/>
              <a:t>Selections from the Writings of </a:t>
            </a:r>
            <a:r>
              <a:rPr lang="en-US" sz="2000" i="1" dirty="0" err="1" smtClean="0"/>
              <a:t>Abdu'l-Bahá</a:t>
            </a:r>
            <a:r>
              <a:rPr lang="en-US" sz="2000" dirty="0" smtClean="0"/>
              <a:t>,</a:t>
            </a:r>
            <a:r>
              <a:rPr lang="en-US" sz="2000" dirty="0"/>
              <a:t> </a:t>
            </a:r>
            <a:r>
              <a:rPr lang="en-US" sz="2000" dirty="0" smtClean="0"/>
              <a:t>#15)</a:t>
            </a:r>
            <a:endParaRPr lang="en-US" sz="2000" dirty="0">
              <a:solidFill>
                <a:schemeClr val="bg1"/>
              </a:solidFill>
            </a:endParaRPr>
          </a:p>
        </p:txBody>
      </p:sp>
      <p:sp>
        <p:nvSpPr>
          <p:cNvPr id="4" name="TextBox 3"/>
          <p:cNvSpPr txBox="1"/>
          <p:nvPr/>
        </p:nvSpPr>
        <p:spPr>
          <a:xfrm>
            <a:off x="801751" y="5204460"/>
            <a:ext cx="3070834" cy="830997"/>
          </a:xfrm>
          <a:prstGeom prst="rect">
            <a:avLst/>
          </a:prstGeom>
          <a:noFill/>
        </p:spPr>
        <p:txBody>
          <a:bodyPr wrap="square" rtlCol="0">
            <a:spAutoFit/>
          </a:bodyPr>
          <a:lstStyle/>
          <a:p>
            <a:r>
              <a:rPr lang="en-US" sz="2400" dirty="0" smtClean="0"/>
              <a:t>'</a:t>
            </a:r>
            <a:r>
              <a:rPr lang="en-US" sz="2400" dirty="0" err="1" smtClean="0"/>
              <a:t>Abdu'l-Bahá</a:t>
            </a:r>
            <a:endParaRPr lang="en-US" sz="2400" dirty="0" smtClean="0"/>
          </a:p>
          <a:p>
            <a:r>
              <a:rPr lang="en-US" sz="2400" dirty="0" smtClean="0">
                <a:latin typeface="Bookman Old Style" panose="02050604050505020204" pitchFamily="18" charset="0"/>
              </a:rPr>
              <a:t>(1844-1921)</a:t>
            </a:r>
          </a:p>
        </p:txBody>
      </p:sp>
      <p:pic>
        <p:nvPicPr>
          <p:cNvPr id="1028" name="Picture 4" descr="http://www.bahaibahai.com/eng/images/articles/kissing_hands_feet/Abdul_Baha.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75360" y="808380"/>
            <a:ext cx="3197225" cy="4240351"/>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8734911"/>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01312" y="808380"/>
            <a:ext cx="7363968" cy="3108543"/>
          </a:xfrm>
          <a:prstGeom prst="rect">
            <a:avLst/>
          </a:prstGeom>
        </p:spPr>
        <p:txBody>
          <a:bodyPr wrap="square">
            <a:spAutoFit/>
          </a:bodyPr>
          <a:lstStyle/>
          <a:p>
            <a:r>
              <a:rPr lang="en-US" sz="2800" u="sng" dirty="0" smtClean="0"/>
              <a:t>The God beyond attributes</a:t>
            </a:r>
          </a:p>
          <a:p>
            <a:endParaRPr lang="en-US" sz="2800" dirty="0"/>
          </a:p>
          <a:p>
            <a:r>
              <a:rPr lang="en-US" sz="2800" dirty="0" smtClean="0"/>
              <a:t>“</a:t>
            </a:r>
            <a:r>
              <a:rPr lang="en-US" sz="2800" dirty="0"/>
              <a:t>The way that can be spoken of is not the constant way; The name that can be named is not the constant name</a:t>
            </a:r>
            <a:r>
              <a:rPr lang="en-US" sz="2800" dirty="0" smtClean="0"/>
              <a:t>.”</a:t>
            </a:r>
            <a:endParaRPr lang="en-US" sz="2800" dirty="0"/>
          </a:p>
          <a:p>
            <a:endParaRPr lang="en-US" sz="2800" dirty="0"/>
          </a:p>
          <a:p>
            <a:r>
              <a:rPr lang="en-US" sz="2800" dirty="0" smtClean="0"/>
              <a:t>(Lao Tzu, </a:t>
            </a:r>
            <a:r>
              <a:rPr lang="en-US" sz="2800" i="1" dirty="0" smtClean="0"/>
              <a:t>Tao </a:t>
            </a:r>
            <a:r>
              <a:rPr lang="en-US" sz="2800" i="1" dirty="0" err="1" smtClean="0"/>
              <a:t>te</a:t>
            </a:r>
            <a:r>
              <a:rPr lang="en-US" sz="2800" i="1" dirty="0" smtClean="0"/>
              <a:t> </a:t>
            </a:r>
            <a:r>
              <a:rPr lang="en-US" sz="2800" i="1" dirty="0" err="1" smtClean="0"/>
              <a:t>Ching</a:t>
            </a:r>
            <a:r>
              <a:rPr lang="en-US" sz="2800" i="1" dirty="0" smtClean="0"/>
              <a:t> </a:t>
            </a:r>
            <a:r>
              <a:rPr lang="en-US" sz="2800" dirty="0" smtClean="0"/>
              <a:t>#1) </a:t>
            </a:r>
            <a:endParaRPr lang="en-US" sz="2800" dirty="0"/>
          </a:p>
        </p:txBody>
      </p:sp>
      <p:sp>
        <p:nvSpPr>
          <p:cNvPr id="4" name="TextBox 3"/>
          <p:cNvSpPr txBox="1"/>
          <p:nvPr/>
        </p:nvSpPr>
        <p:spPr>
          <a:xfrm>
            <a:off x="672185" y="5466105"/>
            <a:ext cx="3070834" cy="707886"/>
          </a:xfrm>
          <a:prstGeom prst="rect">
            <a:avLst/>
          </a:prstGeom>
          <a:noFill/>
        </p:spPr>
        <p:txBody>
          <a:bodyPr wrap="square" rtlCol="0">
            <a:spAutoFit/>
          </a:bodyPr>
          <a:lstStyle/>
          <a:p>
            <a:r>
              <a:rPr lang="en-US" sz="2000" dirty="0" smtClean="0"/>
              <a:t>Lao Tzu</a:t>
            </a:r>
          </a:p>
          <a:p>
            <a:r>
              <a:rPr lang="en-US" sz="2000" dirty="0" smtClean="0">
                <a:latin typeface="Bookman Old Style" panose="02050604050505020204" pitchFamily="18" charset="0"/>
              </a:rPr>
              <a:t>(ca. 530 B.C.)</a:t>
            </a:r>
          </a:p>
        </p:txBody>
      </p:sp>
      <p:pic>
        <p:nvPicPr>
          <p:cNvPr id="1026" name="Picture 2" descr="http://www.bahaullah.org/bahaullah.jpg?0441329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72185" y="808380"/>
            <a:ext cx="3200400" cy="3810000"/>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pic>
        <p:nvPicPr>
          <p:cNvPr id="3" name="Picture 4" descr="http://i2.wp.com/www.thebookoflife.org/wp-content/uploads/2014/11/d41largest-584x1024.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25471" y="656691"/>
            <a:ext cx="3493827" cy="4657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5897084"/>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01312" y="808380"/>
            <a:ext cx="7363968" cy="3539430"/>
          </a:xfrm>
          <a:prstGeom prst="rect">
            <a:avLst/>
          </a:prstGeom>
        </p:spPr>
        <p:txBody>
          <a:bodyPr wrap="square">
            <a:spAutoFit/>
          </a:bodyPr>
          <a:lstStyle/>
          <a:p>
            <a:r>
              <a:rPr lang="en-US" sz="2800" u="sng" dirty="0" smtClean="0"/>
              <a:t>The God beyond attributes</a:t>
            </a:r>
          </a:p>
          <a:p>
            <a:endParaRPr lang="en-US" sz="2800" dirty="0"/>
          </a:p>
          <a:p>
            <a:r>
              <a:rPr lang="en-US" sz="2800" dirty="0" smtClean="0"/>
              <a:t>“</a:t>
            </a:r>
            <a:r>
              <a:rPr lang="en-US" sz="2800" dirty="0"/>
              <a:t>I testify that Thou hast been sanctified above all attributes and holy above all names</a:t>
            </a:r>
            <a:r>
              <a:rPr lang="en-US" sz="2800" dirty="0" smtClean="0"/>
              <a:t>.”</a:t>
            </a:r>
            <a:endParaRPr lang="en-US" sz="2800" dirty="0"/>
          </a:p>
          <a:p>
            <a:endParaRPr lang="en-US" sz="2800" dirty="0"/>
          </a:p>
          <a:p>
            <a:r>
              <a:rPr lang="en-US" sz="2800" dirty="0"/>
              <a:t>(</a:t>
            </a:r>
            <a:r>
              <a:rPr lang="en-US" sz="2800" dirty="0" err="1"/>
              <a:t>Bahá’u’lláh</a:t>
            </a:r>
            <a:r>
              <a:rPr lang="en-US" sz="2800" dirty="0" smtClean="0"/>
              <a:t>, </a:t>
            </a:r>
            <a:r>
              <a:rPr lang="en-US" sz="2800" i="1" dirty="0" smtClean="0"/>
              <a:t>Prayers and Meditations </a:t>
            </a:r>
            <a:r>
              <a:rPr lang="en-US" sz="2800" dirty="0" smtClean="0"/>
              <a:t>#183) </a:t>
            </a:r>
            <a:endParaRPr lang="en-US" sz="2800" dirty="0"/>
          </a:p>
        </p:txBody>
      </p:sp>
      <p:sp>
        <p:nvSpPr>
          <p:cNvPr id="4" name="TextBox 3"/>
          <p:cNvSpPr txBox="1"/>
          <p:nvPr/>
        </p:nvSpPr>
        <p:spPr>
          <a:xfrm>
            <a:off x="665271" y="4699484"/>
            <a:ext cx="3070834" cy="707886"/>
          </a:xfrm>
          <a:prstGeom prst="rect">
            <a:avLst/>
          </a:prstGeom>
          <a:noFill/>
        </p:spPr>
        <p:txBody>
          <a:bodyPr wrap="square" rtlCol="0">
            <a:spAutoFit/>
          </a:bodyPr>
          <a:lstStyle/>
          <a:p>
            <a:r>
              <a:rPr lang="en-US" sz="2000" dirty="0" err="1" smtClean="0"/>
              <a:t>Bahá’u’ll</a:t>
            </a:r>
            <a:r>
              <a:rPr lang="en-US" sz="2000" dirty="0" err="1"/>
              <a:t>á</a:t>
            </a:r>
            <a:r>
              <a:rPr lang="en-US" sz="2000" dirty="0" err="1" smtClean="0"/>
              <a:t>h</a:t>
            </a:r>
            <a:endParaRPr lang="en-US" sz="2000" dirty="0" smtClean="0"/>
          </a:p>
          <a:p>
            <a:r>
              <a:rPr lang="en-US" sz="2000" dirty="0" smtClean="0">
                <a:latin typeface="Bookman Old Style" panose="02050604050505020204" pitchFamily="18" charset="0"/>
              </a:rPr>
              <a:t>(1817-1892)</a:t>
            </a:r>
          </a:p>
        </p:txBody>
      </p:sp>
      <p:pic>
        <p:nvPicPr>
          <p:cNvPr id="1026" name="Picture 2" descr="http://www.bahaullah.org/bahaullah.jpg?0441329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72185" y="808380"/>
            <a:ext cx="3200400" cy="3810000"/>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7640252"/>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01312" y="808380"/>
            <a:ext cx="7363968" cy="6124754"/>
          </a:xfrm>
          <a:prstGeom prst="rect">
            <a:avLst/>
          </a:prstGeom>
        </p:spPr>
        <p:txBody>
          <a:bodyPr wrap="square">
            <a:spAutoFit/>
          </a:bodyPr>
          <a:lstStyle/>
          <a:p>
            <a:r>
              <a:rPr lang="en-US" sz="2800" u="sng" dirty="0" smtClean="0"/>
              <a:t>The God beyond existence</a:t>
            </a:r>
          </a:p>
          <a:p>
            <a:endParaRPr lang="en-US" sz="2800" dirty="0"/>
          </a:p>
          <a:p>
            <a:r>
              <a:rPr lang="en-US" sz="2800" dirty="0" smtClean="0"/>
              <a:t>“</a:t>
            </a:r>
            <a:r>
              <a:rPr lang="en-US" sz="2800" dirty="0"/>
              <a:t>T</a:t>
            </a:r>
            <a:r>
              <a:rPr lang="en-US" sz="2800" dirty="0" smtClean="0"/>
              <a:t>he </a:t>
            </a:r>
            <a:r>
              <a:rPr lang="en-US" sz="2800" dirty="0"/>
              <a:t>existence of God can be neither asked nor answered.  If asked, it is a question about that which by its very nature is above existence, and therefore the answer—whether negative or affirmative—implicitly denies the nature of God.  It is as atheistic to affirm the existence of God as it is to deny it.  God is being-itself, not a being</a:t>
            </a:r>
            <a:r>
              <a:rPr lang="en-US" sz="2800" dirty="0" smtClean="0"/>
              <a:t>.”  </a:t>
            </a:r>
          </a:p>
          <a:p>
            <a:endParaRPr lang="en-US" sz="2800" dirty="0"/>
          </a:p>
          <a:p>
            <a:r>
              <a:rPr lang="en-US" sz="2800" dirty="0" smtClean="0"/>
              <a:t>(</a:t>
            </a:r>
            <a:r>
              <a:rPr lang="en-US" sz="2800" dirty="0"/>
              <a:t>Paul Tillich, </a:t>
            </a:r>
            <a:r>
              <a:rPr lang="en-US" sz="2800" i="1" dirty="0"/>
              <a:t>Systematic Theology </a:t>
            </a:r>
            <a:r>
              <a:rPr lang="en-US" sz="2800" dirty="0"/>
              <a:t>1:235-237</a:t>
            </a:r>
            <a:r>
              <a:rPr lang="en-US" sz="2800" dirty="0" smtClean="0"/>
              <a:t>)</a:t>
            </a:r>
            <a:endParaRPr lang="en-US" sz="2800" dirty="0"/>
          </a:p>
        </p:txBody>
      </p:sp>
      <p:sp>
        <p:nvSpPr>
          <p:cNvPr id="4" name="TextBox 3"/>
          <p:cNvSpPr txBox="1"/>
          <p:nvPr/>
        </p:nvSpPr>
        <p:spPr>
          <a:xfrm>
            <a:off x="775644" y="5067974"/>
            <a:ext cx="3070834" cy="707886"/>
          </a:xfrm>
          <a:prstGeom prst="rect">
            <a:avLst/>
          </a:prstGeom>
          <a:noFill/>
        </p:spPr>
        <p:txBody>
          <a:bodyPr wrap="square" rtlCol="0">
            <a:spAutoFit/>
          </a:bodyPr>
          <a:lstStyle/>
          <a:p>
            <a:r>
              <a:rPr lang="en-US" sz="2000" dirty="0" smtClean="0"/>
              <a:t>Paul Tillich</a:t>
            </a:r>
          </a:p>
          <a:p>
            <a:r>
              <a:rPr lang="en-US" sz="2000" dirty="0" smtClean="0">
                <a:latin typeface="Bookman Old Style" panose="02050604050505020204" pitchFamily="18" charset="0"/>
              </a:rPr>
              <a:t>(1886-1965)</a:t>
            </a:r>
          </a:p>
        </p:txBody>
      </p:sp>
      <p:pic>
        <p:nvPicPr>
          <p:cNvPr id="6146" name="Picture 2" descr="http://mythicmeditations.com/wp-content/uploads/2012/01/987.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75644" y="851305"/>
            <a:ext cx="2631724" cy="4061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1115354"/>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01312" y="808380"/>
            <a:ext cx="7363968" cy="4832092"/>
          </a:xfrm>
          <a:prstGeom prst="rect">
            <a:avLst/>
          </a:prstGeom>
        </p:spPr>
        <p:txBody>
          <a:bodyPr wrap="square">
            <a:spAutoFit/>
          </a:bodyPr>
          <a:lstStyle/>
          <a:p>
            <a:r>
              <a:rPr lang="en-US" sz="2800" u="sng" dirty="0" smtClean="0"/>
              <a:t>The God beyond object</a:t>
            </a:r>
          </a:p>
          <a:p>
            <a:endParaRPr lang="en-US" sz="2800" dirty="0"/>
          </a:p>
          <a:p>
            <a:r>
              <a:rPr lang="en-US" sz="2800" dirty="0" smtClean="0"/>
              <a:t>“When</a:t>
            </a:r>
            <a:r>
              <a:rPr lang="en-US" sz="2800" dirty="0"/>
              <a:t> Thou is spoken, the speaker has no thing for his object. For where there is a thing there is another thing. Every It is bounded by others; It exists only through being bounded by others. But when Thou is spoken, there is no thing. Thou has no </a:t>
            </a:r>
            <a:r>
              <a:rPr lang="en-US" sz="2800" dirty="0" smtClean="0"/>
              <a:t>bounds.”</a:t>
            </a:r>
            <a:endParaRPr lang="en-US" sz="2800" dirty="0"/>
          </a:p>
          <a:p>
            <a:endParaRPr lang="en-US" sz="2800" dirty="0"/>
          </a:p>
          <a:p>
            <a:r>
              <a:rPr lang="en-US" sz="2800" dirty="0" smtClean="0"/>
              <a:t>(Martin Buber, </a:t>
            </a:r>
            <a:r>
              <a:rPr lang="en-US" sz="2800" i="1" dirty="0" smtClean="0"/>
              <a:t>I and Thou</a:t>
            </a:r>
            <a:r>
              <a:rPr lang="en-US" sz="2800" dirty="0" smtClean="0"/>
              <a:t>) </a:t>
            </a:r>
            <a:endParaRPr lang="en-US" sz="2800" dirty="0"/>
          </a:p>
        </p:txBody>
      </p:sp>
      <p:sp>
        <p:nvSpPr>
          <p:cNvPr id="4" name="TextBox 3"/>
          <p:cNvSpPr txBox="1"/>
          <p:nvPr/>
        </p:nvSpPr>
        <p:spPr>
          <a:xfrm>
            <a:off x="610680" y="5013383"/>
            <a:ext cx="3070834" cy="707886"/>
          </a:xfrm>
          <a:prstGeom prst="rect">
            <a:avLst/>
          </a:prstGeom>
          <a:noFill/>
        </p:spPr>
        <p:txBody>
          <a:bodyPr wrap="square" rtlCol="0">
            <a:spAutoFit/>
          </a:bodyPr>
          <a:lstStyle/>
          <a:p>
            <a:r>
              <a:rPr lang="en-US" sz="2000" dirty="0" smtClean="0"/>
              <a:t>Martin Buber</a:t>
            </a:r>
          </a:p>
          <a:p>
            <a:r>
              <a:rPr lang="en-US" sz="2000" dirty="0" smtClean="0">
                <a:latin typeface="Bookman Old Style" panose="02050604050505020204" pitchFamily="18" charset="0"/>
              </a:rPr>
              <a:t>(1878-1965)</a:t>
            </a:r>
          </a:p>
        </p:txBody>
      </p:sp>
      <p:pic>
        <p:nvPicPr>
          <p:cNvPr id="8194" name="Picture 2" descr="https://upload.wikimedia.org/wikipedia/commons/8/81/Martin_Buber_portrait.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10680" y="1133668"/>
            <a:ext cx="2790691" cy="37506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6028250"/>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01312" y="808380"/>
            <a:ext cx="7363968" cy="4401205"/>
          </a:xfrm>
          <a:prstGeom prst="rect">
            <a:avLst/>
          </a:prstGeom>
        </p:spPr>
        <p:txBody>
          <a:bodyPr wrap="square">
            <a:spAutoFit/>
          </a:bodyPr>
          <a:lstStyle/>
          <a:p>
            <a:r>
              <a:rPr lang="en-US" sz="2800" u="sng" dirty="0" smtClean="0"/>
              <a:t>The God beyond object</a:t>
            </a:r>
          </a:p>
          <a:p>
            <a:endParaRPr lang="en-US" sz="2800" dirty="0"/>
          </a:p>
          <a:p>
            <a:r>
              <a:rPr lang="en-US" sz="2800" dirty="0" smtClean="0"/>
              <a:t>“</a:t>
            </a:r>
            <a:r>
              <a:rPr lang="en-US" sz="2800" dirty="0"/>
              <a:t>He who </a:t>
            </a:r>
            <a:r>
              <a:rPr lang="en-US" sz="2800" dirty="0" err="1"/>
              <a:t>worshippeth</a:t>
            </a:r>
            <a:r>
              <a:rPr lang="en-US" sz="2800" dirty="0"/>
              <a:t> God through any one but Him, by gazing at his own self as the Worshipper and at God as the Object of his worship, hath joined partners with God and hath never worshipped Him</a:t>
            </a:r>
            <a:r>
              <a:rPr lang="en-US" sz="2800" dirty="0" smtClean="0"/>
              <a:t>.“</a:t>
            </a:r>
          </a:p>
          <a:p>
            <a:endParaRPr lang="en-US" sz="2800" dirty="0"/>
          </a:p>
          <a:p>
            <a:r>
              <a:rPr lang="en-US" sz="2800" dirty="0"/>
              <a:t>(The </a:t>
            </a:r>
            <a:r>
              <a:rPr lang="en-US" sz="2800" dirty="0" err="1"/>
              <a:t>Báb</a:t>
            </a:r>
            <a:r>
              <a:rPr lang="en-US" sz="2800" dirty="0"/>
              <a:t>, </a:t>
            </a:r>
            <a:r>
              <a:rPr lang="en-US" sz="2800" i="1" dirty="0"/>
              <a:t>Gate of the Heart </a:t>
            </a:r>
            <a:r>
              <a:rPr lang="en-US" sz="2800" dirty="0"/>
              <a:t>pp. 251-252) </a:t>
            </a:r>
          </a:p>
        </p:txBody>
      </p:sp>
      <p:sp>
        <p:nvSpPr>
          <p:cNvPr id="4" name="TextBox 3"/>
          <p:cNvSpPr txBox="1"/>
          <p:nvPr/>
        </p:nvSpPr>
        <p:spPr>
          <a:xfrm>
            <a:off x="747159" y="4849612"/>
            <a:ext cx="3070834" cy="707886"/>
          </a:xfrm>
          <a:prstGeom prst="rect">
            <a:avLst/>
          </a:prstGeom>
          <a:noFill/>
        </p:spPr>
        <p:txBody>
          <a:bodyPr wrap="square" rtlCol="0">
            <a:spAutoFit/>
          </a:bodyPr>
          <a:lstStyle/>
          <a:p>
            <a:r>
              <a:rPr lang="en-US" sz="2000" dirty="0" smtClean="0"/>
              <a:t>The </a:t>
            </a:r>
            <a:r>
              <a:rPr lang="en-US" sz="2000" dirty="0" err="1" smtClean="0"/>
              <a:t>Báb</a:t>
            </a:r>
            <a:endParaRPr lang="en-US" sz="2000" dirty="0" smtClean="0"/>
          </a:p>
          <a:p>
            <a:r>
              <a:rPr lang="en-US" sz="2000" dirty="0" smtClean="0">
                <a:latin typeface="Bookman Old Style" panose="02050604050505020204" pitchFamily="18" charset="0"/>
              </a:rPr>
              <a:t>(1819-1850)</a:t>
            </a:r>
          </a:p>
        </p:txBody>
      </p:sp>
      <p:pic>
        <p:nvPicPr>
          <p:cNvPr id="5" name="Picture 6" descr="http://3.bp.blogspot.com/_pTmF4WqKcaU/S_jH53eJ1jI/AAAAAAAAAS8/XelnfmH4_tQ/s1600/Upper%2BRoom%2BHouse%2Bof%2Bthe%2BBab%2BShiraz.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747159" y="958508"/>
            <a:ext cx="2869499" cy="3682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4975915"/>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01312" y="808380"/>
            <a:ext cx="7363968" cy="5262979"/>
          </a:xfrm>
          <a:prstGeom prst="rect">
            <a:avLst/>
          </a:prstGeom>
        </p:spPr>
        <p:txBody>
          <a:bodyPr wrap="square">
            <a:spAutoFit/>
          </a:bodyPr>
          <a:lstStyle/>
          <a:p>
            <a:r>
              <a:rPr lang="en-US" sz="2800" u="sng" dirty="0" smtClean="0"/>
              <a:t>The purpose of the “God-centered” life</a:t>
            </a:r>
          </a:p>
          <a:p>
            <a:endParaRPr lang="en-US" sz="2800" dirty="0"/>
          </a:p>
          <a:p>
            <a:r>
              <a:rPr lang="en-US" sz="2800" dirty="0" smtClean="0"/>
              <a:t>“</a:t>
            </a:r>
            <a:r>
              <a:rPr lang="en-US" sz="2800" dirty="0"/>
              <a:t>Whatever duty Thou hast prescribed unto Thy servants of extolling to the utmost Thy majesty and glory is but a token of Thy grace unto them, that they may be enabled to ascend unto the station conferred upon their own inmost being, the station of the knowledge </a:t>
            </a:r>
            <a:r>
              <a:rPr lang="en-US" sz="2800" dirty="0" smtClean="0"/>
              <a:t>of </a:t>
            </a:r>
            <a:r>
              <a:rPr lang="en-US" sz="2800" dirty="0"/>
              <a:t>their own </a:t>
            </a:r>
            <a:r>
              <a:rPr lang="en-US" sz="2800" dirty="0" smtClean="0"/>
              <a:t>selves.”</a:t>
            </a:r>
            <a:endParaRPr lang="en-US" sz="2800" dirty="0"/>
          </a:p>
          <a:p>
            <a:endParaRPr lang="en-US" sz="2800" dirty="0"/>
          </a:p>
          <a:p>
            <a:r>
              <a:rPr lang="en-US" sz="2800" dirty="0"/>
              <a:t>(</a:t>
            </a:r>
            <a:r>
              <a:rPr lang="en-US" sz="2800" dirty="0" err="1"/>
              <a:t>Bahá’u’lláh</a:t>
            </a:r>
            <a:r>
              <a:rPr lang="en-US" sz="2800" dirty="0" smtClean="0"/>
              <a:t>, </a:t>
            </a:r>
            <a:r>
              <a:rPr lang="en-US" sz="2800" i="1" dirty="0" smtClean="0"/>
              <a:t>Gleanings </a:t>
            </a:r>
            <a:r>
              <a:rPr lang="en-US" sz="2800" dirty="0" smtClean="0"/>
              <a:t>#1) </a:t>
            </a:r>
            <a:endParaRPr lang="en-US" sz="2800" dirty="0"/>
          </a:p>
        </p:txBody>
      </p:sp>
      <p:sp>
        <p:nvSpPr>
          <p:cNvPr id="4" name="TextBox 3"/>
          <p:cNvSpPr txBox="1"/>
          <p:nvPr/>
        </p:nvSpPr>
        <p:spPr>
          <a:xfrm>
            <a:off x="665271" y="4699484"/>
            <a:ext cx="3070834" cy="707886"/>
          </a:xfrm>
          <a:prstGeom prst="rect">
            <a:avLst/>
          </a:prstGeom>
          <a:noFill/>
        </p:spPr>
        <p:txBody>
          <a:bodyPr wrap="square" rtlCol="0">
            <a:spAutoFit/>
          </a:bodyPr>
          <a:lstStyle/>
          <a:p>
            <a:r>
              <a:rPr lang="en-US" sz="2000" dirty="0" err="1" smtClean="0"/>
              <a:t>Bahá’u’ll</a:t>
            </a:r>
            <a:r>
              <a:rPr lang="en-US" sz="2000" dirty="0" err="1"/>
              <a:t>á</a:t>
            </a:r>
            <a:r>
              <a:rPr lang="en-US" sz="2000" dirty="0" err="1" smtClean="0"/>
              <a:t>h</a:t>
            </a:r>
            <a:endParaRPr lang="en-US" sz="2000" dirty="0" smtClean="0"/>
          </a:p>
          <a:p>
            <a:r>
              <a:rPr lang="en-US" sz="2000" dirty="0" smtClean="0">
                <a:latin typeface="Bookman Old Style" panose="02050604050505020204" pitchFamily="18" charset="0"/>
              </a:rPr>
              <a:t>(1817-1892)</a:t>
            </a:r>
          </a:p>
        </p:txBody>
      </p:sp>
      <p:pic>
        <p:nvPicPr>
          <p:cNvPr id="1026" name="Picture 2" descr="http://www.bahaullah.org/bahaullah.jpg?0441329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72185" y="808380"/>
            <a:ext cx="3200400" cy="3810000"/>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5359135"/>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01312" y="808380"/>
            <a:ext cx="7363968" cy="4832092"/>
          </a:xfrm>
          <a:prstGeom prst="rect">
            <a:avLst/>
          </a:prstGeom>
        </p:spPr>
        <p:txBody>
          <a:bodyPr wrap="square">
            <a:spAutoFit/>
          </a:bodyPr>
          <a:lstStyle/>
          <a:p>
            <a:r>
              <a:rPr lang="en-US" sz="2800" u="sng" dirty="0" smtClean="0"/>
              <a:t>God’s “action” = Nature</a:t>
            </a:r>
          </a:p>
          <a:p>
            <a:endParaRPr lang="en-US" sz="2800" dirty="0"/>
          </a:p>
          <a:p>
            <a:r>
              <a:rPr lang="en-US" sz="2800" dirty="0" smtClean="0"/>
              <a:t>“</a:t>
            </a:r>
            <a:r>
              <a:rPr lang="en-US" sz="2800" dirty="0"/>
              <a:t>Nature is God’s Will and is its expression in and through the contingent world.  It is a dispensation of Providence ordained by the </a:t>
            </a:r>
            <a:r>
              <a:rPr lang="en-US" sz="2800" dirty="0" err="1"/>
              <a:t>Ordainer</a:t>
            </a:r>
            <a:r>
              <a:rPr lang="en-US" sz="2800" dirty="0"/>
              <a:t>, the All-Wise.  Were anyone to affirm that it is the Will of God as manifested in the world of being, no one should question this assertion</a:t>
            </a:r>
            <a:r>
              <a:rPr lang="en-US" sz="2800" dirty="0" smtClean="0"/>
              <a:t>.”</a:t>
            </a:r>
            <a:endParaRPr lang="en-US" sz="2800" dirty="0"/>
          </a:p>
          <a:p>
            <a:endParaRPr lang="en-US" sz="2800" dirty="0"/>
          </a:p>
          <a:p>
            <a:r>
              <a:rPr lang="en-US" sz="2800" dirty="0" smtClean="0"/>
              <a:t>(</a:t>
            </a:r>
            <a:r>
              <a:rPr lang="en-US" sz="2800" dirty="0" err="1" smtClean="0"/>
              <a:t>Lawh-i-Hikmat</a:t>
            </a:r>
            <a:r>
              <a:rPr lang="en-US" sz="2800" dirty="0" smtClean="0"/>
              <a:t>, in </a:t>
            </a:r>
            <a:r>
              <a:rPr lang="en-US" sz="2800" i="1" dirty="0" smtClean="0"/>
              <a:t>Tablets </a:t>
            </a:r>
            <a:r>
              <a:rPr lang="en-US" sz="2800" dirty="0" smtClean="0"/>
              <a:t>p.142) </a:t>
            </a:r>
            <a:endParaRPr lang="en-US" sz="2800" dirty="0"/>
          </a:p>
        </p:txBody>
      </p:sp>
      <p:sp>
        <p:nvSpPr>
          <p:cNvPr id="4" name="TextBox 3"/>
          <p:cNvSpPr txBox="1"/>
          <p:nvPr/>
        </p:nvSpPr>
        <p:spPr>
          <a:xfrm>
            <a:off x="665271" y="4699484"/>
            <a:ext cx="3070834" cy="707886"/>
          </a:xfrm>
          <a:prstGeom prst="rect">
            <a:avLst/>
          </a:prstGeom>
          <a:noFill/>
        </p:spPr>
        <p:txBody>
          <a:bodyPr wrap="square" rtlCol="0">
            <a:spAutoFit/>
          </a:bodyPr>
          <a:lstStyle/>
          <a:p>
            <a:r>
              <a:rPr lang="en-US" sz="2000" dirty="0" err="1" smtClean="0"/>
              <a:t>Bahá’u’ll</a:t>
            </a:r>
            <a:r>
              <a:rPr lang="en-US" sz="2000" dirty="0" err="1"/>
              <a:t>á</a:t>
            </a:r>
            <a:r>
              <a:rPr lang="en-US" sz="2000" dirty="0" err="1" smtClean="0"/>
              <a:t>h</a:t>
            </a:r>
            <a:endParaRPr lang="en-US" sz="2000" dirty="0" smtClean="0"/>
          </a:p>
          <a:p>
            <a:r>
              <a:rPr lang="en-US" sz="2000" dirty="0" smtClean="0">
                <a:latin typeface="Bookman Old Style" panose="02050604050505020204" pitchFamily="18" charset="0"/>
              </a:rPr>
              <a:t>(1817-1892)</a:t>
            </a:r>
          </a:p>
        </p:txBody>
      </p:sp>
      <p:pic>
        <p:nvPicPr>
          <p:cNvPr id="1026" name="Picture 2" descr="http://www.bahaullah.org/bahaullah.jpg?0441329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72185" y="808380"/>
            <a:ext cx="3200400" cy="3810000"/>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8531104"/>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00151" y="808380"/>
            <a:ext cx="7549979" cy="6124754"/>
          </a:xfrm>
          <a:prstGeom prst="rect">
            <a:avLst/>
          </a:prstGeom>
        </p:spPr>
        <p:txBody>
          <a:bodyPr wrap="square">
            <a:spAutoFit/>
          </a:bodyPr>
          <a:lstStyle/>
          <a:p>
            <a:r>
              <a:rPr lang="en-US" sz="2800" dirty="0" smtClean="0"/>
              <a:t>“[</a:t>
            </a:r>
            <a:r>
              <a:rPr lang="en-US" sz="2800" dirty="0" err="1"/>
              <a:t>Bahá’u’lláh</a:t>
            </a:r>
            <a:r>
              <a:rPr lang="en-US" sz="2800" dirty="0"/>
              <a:t>] says that that nature which they regard as the source of all beings is the manifestation of His Creative Name....  It is the First Cause that is the source of all beings and that has been interpreted as nature.  The point is this:  All the conditions and perfections that the philosophers attribute to nature are the same as have been attributed to the Primal Will in the Holy Scriptures.  It is clear that the Primal Will is the manifestation of the Creative Name.  </a:t>
            </a:r>
            <a:r>
              <a:rPr lang="en-US" sz="2800" dirty="0" smtClean="0"/>
              <a:t>(From a commentary </a:t>
            </a:r>
            <a:r>
              <a:rPr lang="en-US" sz="2800" dirty="0"/>
              <a:t>on the Tablet of Wisdom, </a:t>
            </a:r>
            <a:r>
              <a:rPr lang="en-US" sz="2800" i="1" dirty="0" err="1" smtClean="0"/>
              <a:t>Ma’idiy-i-Asmani</a:t>
            </a:r>
            <a:r>
              <a:rPr lang="en-US" sz="2800" dirty="0" smtClean="0"/>
              <a:t>, vol. 2, p. 70)</a:t>
            </a:r>
            <a:endParaRPr lang="en-US" sz="2800" dirty="0"/>
          </a:p>
        </p:txBody>
      </p:sp>
      <p:sp>
        <p:nvSpPr>
          <p:cNvPr id="4" name="TextBox 3"/>
          <p:cNvSpPr txBox="1"/>
          <p:nvPr/>
        </p:nvSpPr>
        <p:spPr>
          <a:xfrm>
            <a:off x="801751" y="5204460"/>
            <a:ext cx="3070834" cy="707886"/>
          </a:xfrm>
          <a:prstGeom prst="rect">
            <a:avLst/>
          </a:prstGeom>
          <a:noFill/>
        </p:spPr>
        <p:txBody>
          <a:bodyPr wrap="square" rtlCol="0">
            <a:spAutoFit/>
          </a:bodyPr>
          <a:lstStyle/>
          <a:p>
            <a:r>
              <a:rPr lang="en-US" sz="2000" dirty="0" smtClean="0"/>
              <a:t>'</a:t>
            </a:r>
            <a:r>
              <a:rPr lang="en-US" sz="2000" dirty="0" err="1" smtClean="0"/>
              <a:t>Abdu'l-Bahá</a:t>
            </a:r>
            <a:endParaRPr lang="en-US" sz="2000" dirty="0" smtClean="0"/>
          </a:p>
          <a:p>
            <a:r>
              <a:rPr lang="en-US" sz="2000" dirty="0" smtClean="0">
                <a:latin typeface="Bookman Old Style" panose="02050604050505020204" pitchFamily="18" charset="0"/>
              </a:rPr>
              <a:t>(1844-1921)</a:t>
            </a:r>
          </a:p>
        </p:txBody>
      </p:sp>
      <p:pic>
        <p:nvPicPr>
          <p:cNvPr id="1028" name="Picture 4" descr="http://www.bahaibahai.com/eng/images/articles/kissing_hands_feet/Abdul_Baha.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75360" y="808380"/>
            <a:ext cx="3197225" cy="4240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432871"/>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68825" y="783666"/>
            <a:ext cx="7363968" cy="6001643"/>
          </a:xfrm>
          <a:prstGeom prst="rect">
            <a:avLst/>
          </a:prstGeom>
        </p:spPr>
        <p:txBody>
          <a:bodyPr wrap="square">
            <a:spAutoFit/>
          </a:bodyPr>
          <a:lstStyle/>
          <a:p>
            <a:r>
              <a:rPr lang="en-US" sz="2400" dirty="0" smtClean="0"/>
              <a:t>“</a:t>
            </a:r>
            <a:r>
              <a:rPr lang="en-US" sz="2400" dirty="0"/>
              <a:t>Therefore it is necessary, according to true wisdom, that the Preexistent God describe Himself to His creatures, that they may recognize their Creator and that, out of the grace of the Pre-existent, the contingent beings may attain their supreme End.  This divine self-description is itself a created </a:t>
            </a:r>
            <a:r>
              <a:rPr lang="en-US" sz="2400" dirty="0" smtClean="0"/>
              <a:t>thing…. Whoso </a:t>
            </a:r>
            <a:r>
              <a:rPr lang="en-US" sz="2400" dirty="0"/>
              <a:t>hath recognized it hath recognized his Lord....  This description is denoted as the "soul" or "self", and </a:t>
            </a:r>
            <a:r>
              <a:rPr lang="en-US" sz="2400" dirty="0" smtClean="0"/>
              <a:t>he </a:t>
            </a:r>
            <a:r>
              <a:rPr lang="en-US" sz="2400" dirty="0"/>
              <a:t>who hath known himself hath known his </a:t>
            </a:r>
            <a:r>
              <a:rPr lang="en-US" sz="2400" dirty="0" smtClean="0"/>
              <a:t>Lord…. </a:t>
            </a:r>
            <a:r>
              <a:rPr lang="en-US" sz="2400" dirty="0"/>
              <a:t> </a:t>
            </a:r>
            <a:r>
              <a:rPr lang="en-US" sz="2400" dirty="0" smtClean="0"/>
              <a:t>Behold </a:t>
            </a:r>
            <a:r>
              <a:rPr lang="en-US" sz="2400" dirty="0"/>
              <a:t>with the eye of thy heart.  Verily thy truth, the truth of thy being, is the divinity of thy Lord revealed unto thee and through thee.  Thou art He Himself, and He is thou thyself, except that indeed thou art that thou art, and He is that He is</a:t>
            </a:r>
            <a:r>
              <a:rPr lang="en-US" sz="2400" dirty="0" smtClean="0"/>
              <a:t>.” </a:t>
            </a:r>
            <a:r>
              <a:rPr lang="en-US" sz="2400" dirty="0"/>
              <a:t> </a:t>
            </a:r>
            <a:r>
              <a:rPr lang="en-US" sz="2400" dirty="0" smtClean="0"/>
              <a:t>(</a:t>
            </a:r>
            <a:r>
              <a:rPr lang="en-US" sz="2400" i="1" dirty="0" smtClean="0"/>
              <a:t>Gate of the Heart</a:t>
            </a:r>
            <a:r>
              <a:rPr lang="en-US" sz="2400" dirty="0" smtClean="0"/>
              <a:t>, p.251)</a:t>
            </a:r>
          </a:p>
        </p:txBody>
      </p:sp>
      <p:sp>
        <p:nvSpPr>
          <p:cNvPr id="4" name="TextBox 3"/>
          <p:cNvSpPr txBox="1"/>
          <p:nvPr/>
        </p:nvSpPr>
        <p:spPr>
          <a:xfrm>
            <a:off x="747159" y="4849612"/>
            <a:ext cx="3070834" cy="707886"/>
          </a:xfrm>
          <a:prstGeom prst="rect">
            <a:avLst/>
          </a:prstGeom>
          <a:noFill/>
        </p:spPr>
        <p:txBody>
          <a:bodyPr wrap="square" rtlCol="0">
            <a:spAutoFit/>
          </a:bodyPr>
          <a:lstStyle/>
          <a:p>
            <a:r>
              <a:rPr lang="en-US" sz="2000" dirty="0" smtClean="0"/>
              <a:t>The </a:t>
            </a:r>
            <a:r>
              <a:rPr lang="en-US" sz="2000" dirty="0" err="1" smtClean="0"/>
              <a:t>Báb</a:t>
            </a:r>
            <a:endParaRPr lang="en-US" sz="2000" dirty="0" smtClean="0"/>
          </a:p>
          <a:p>
            <a:r>
              <a:rPr lang="en-US" sz="2000" dirty="0" smtClean="0">
                <a:latin typeface="Bookman Old Style" panose="02050604050505020204" pitchFamily="18" charset="0"/>
              </a:rPr>
              <a:t>(1819-1850)</a:t>
            </a:r>
          </a:p>
        </p:txBody>
      </p:sp>
      <p:pic>
        <p:nvPicPr>
          <p:cNvPr id="5" name="Picture 6" descr="http://3.bp.blogspot.com/_pTmF4WqKcaU/S_jH53eJ1jI/AAAAAAAAAS8/XelnfmH4_tQ/s1600/Upper%2BRoom%2BHouse%2Bof%2Bthe%2BBab%2BShiraz.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47159" y="872009"/>
            <a:ext cx="2869499" cy="3682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7712880"/>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01312" y="808380"/>
            <a:ext cx="7363968" cy="4708981"/>
          </a:xfrm>
          <a:prstGeom prst="rect">
            <a:avLst/>
          </a:prstGeom>
        </p:spPr>
        <p:txBody>
          <a:bodyPr wrap="square">
            <a:spAutoFit/>
          </a:bodyPr>
          <a:lstStyle/>
          <a:p>
            <a:r>
              <a:rPr lang="en-US" sz="3600" dirty="0" smtClean="0"/>
              <a:t>“</a:t>
            </a:r>
            <a:r>
              <a:rPr lang="en-US" sz="2400" dirty="0" smtClean="0"/>
              <a:t>Every </a:t>
            </a:r>
            <a:r>
              <a:rPr lang="en-US" sz="2400" dirty="0"/>
              <a:t>time I am reminded of Thee and muse on Thy virtues, I am seized with such ecstasies and am so </a:t>
            </a:r>
            <a:r>
              <a:rPr lang="en-US" sz="2400" dirty="0" err="1"/>
              <a:t>enravished</a:t>
            </a:r>
            <a:r>
              <a:rPr lang="en-US" sz="2400" dirty="0"/>
              <a:t> by Thee that I find myself unable to make mention of Thy name and to extol Thee.  I am carried back to such heights that </a:t>
            </a:r>
            <a:r>
              <a:rPr lang="en-US" sz="2400" i="1" dirty="0"/>
              <a:t>I recognize my self to be the same as the remembrance of Thee in Thy realm</a:t>
            </a:r>
            <a:r>
              <a:rPr lang="en-US" sz="2400" dirty="0"/>
              <a:t>, and the essence of Thy praise among Thy servants.  As long as that self </a:t>
            </a:r>
            <a:r>
              <a:rPr lang="en-US" sz="2400" dirty="0" err="1"/>
              <a:t>endureth</a:t>
            </a:r>
            <a:r>
              <a:rPr lang="en-US" sz="2400" dirty="0"/>
              <a:t>, so long will Thy praise continue to be shed abroad among Thy creatures and Thy remembrance glorified by Thy people</a:t>
            </a:r>
            <a:r>
              <a:rPr lang="en-US" sz="2400" dirty="0" smtClean="0"/>
              <a:t>.” </a:t>
            </a:r>
            <a:r>
              <a:rPr lang="en-US" sz="2400" dirty="0"/>
              <a:t> </a:t>
            </a:r>
            <a:r>
              <a:rPr lang="en-US" sz="2400" dirty="0" smtClean="0"/>
              <a:t> (</a:t>
            </a:r>
            <a:r>
              <a:rPr lang="en-US" sz="2400" i="1" dirty="0" smtClean="0"/>
              <a:t>Prayers and Meditations,</a:t>
            </a:r>
            <a:r>
              <a:rPr lang="en-US" sz="2400" dirty="0" smtClean="0"/>
              <a:t> #78) </a:t>
            </a:r>
            <a:endParaRPr lang="en-US" sz="2400" dirty="0"/>
          </a:p>
        </p:txBody>
      </p:sp>
      <p:sp>
        <p:nvSpPr>
          <p:cNvPr id="4" name="TextBox 3"/>
          <p:cNvSpPr txBox="1"/>
          <p:nvPr/>
        </p:nvSpPr>
        <p:spPr>
          <a:xfrm>
            <a:off x="665271" y="4699484"/>
            <a:ext cx="3070834" cy="707886"/>
          </a:xfrm>
          <a:prstGeom prst="rect">
            <a:avLst/>
          </a:prstGeom>
          <a:noFill/>
        </p:spPr>
        <p:txBody>
          <a:bodyPr wrap="square" rtlCol="0">
            <a:spAutoFit/>
          </a:bodyPr>
          <a:lstStyle/>
          <a:p>
            <a:r>
              <a:rPr lang="en-US" sz="2000" dirty="0" err="1" smtClean="0"/>
              <a:t>Bahá’u’ll</a:t>
            </a:r>
            <a:r>
              <a:rPr lang="en-US" sz="2000" dirty="0" err="1"/>
              <a:t>á</a:t>
            </a:r>
            <a:r>
              <a:rPr lang="en-US" sz="2000" dirty="0" err="1" smtClean="0"/>
              <a:t>h</a:t>
            </a:r>
            <a:endParaRPr lang="en-US" sz="2000" dirty="0" smtClean="0"/>
          </a:p>
          <a:p>
            <a:r>
              <a:rPr lang="en-US" sz="2000" dirty="0" smtClean="0">
                <a:latin typeface="Bookman Old Style" panose="02050604050505020204" pitchFamily="18" charset="0"/>
              </a:rPr>
              <a:t>(1817-1892)</a:t>
            </a:r>
          </a:p>
        </p:txBody>
      </p:sp>
      <p:pic>
        <p:nvPicPr>
          <p:cNvPr id="1026" name="Picture 2" descr="http://www.bahaullah.org/bahaullah.jpg?0441329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72185" y="808380"/>
            <a:ext cx="3200400" cy="3810000"/>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928114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86564" y="321683"/>
            <a:ext cx="7363968" cy="6063198"/>
          </a:xfrm>
          <a:prstGeom prst="rect">
            <a:avLst/>
          </a:prstGeom>
        </p:spPr>
        <p:txBody>
          <a:bodyPr wrap="square">
            <a:spAutoFit/>
          </a:bodyPr>
          <a:lstStyle/>
          <a:p>
            <a:r>
              <a:rPr lang="en-US" sz="3600" dirty="0" smtClean="0">
                <a:latin typeface="Bookman Old Style" panose="02050604050505020204" pitchFamily="18" charset="0"/>
              </a:rPr>
              <a:t>…or Century of darkness</a:t>
            </a:r>
          </a:p>
          <a:p>
            <a:endParaRPr lang="en-US" sz="3600" dirty="0" smtClean="0">
              <a:latin typeface="Bookman Old Style" panose="02050604050505020204" pitchFamily="18" charset="0"/>
            </a:endParaRPr>
          </a:p>
          <a:p>
            <a:r>
              <a:rPr lang="en-US" sz="3600" dirty="0" smtClean="0">
                <a:latin typeface="Bookman Old Style" panose="02050604050505020204" pitchFamily="18" charset="0"/>
              </a:rPr>
              <a:t>“</a:t>
            </a:r>
            <a:r>
              <a:rPr lang="en-US" sz="2800" dirty="0" smtClean="0"/>
              <a:t>Chaos </a:t>
            </a:r>
            <a:r>
              <a:rPr lang="en-US" sz="2800" dirty="0"/>
              <a:t>and confusion are daily increasing in the world.  They will attain such intensity as to render the frame of mankind unable to bear them.  Then will men be awakened and become aware that religion is the impregnable stronghold and the manifest light of the world, and its laws, exhortations and teachings the source of life on earth</a:t>
            </a:r>
            <a:r>
              <a:rPr lang="en-US" sz="2800" dirty="0" smtClean="0"/>
              <a:t>.</a:t>
            </a:r>
            <a:r>
              <a:rPr lang="en-US" sz="2800" dirty="0" smtClean="0">
                <a:latin typeface="Bookman Old Style" panose="02050604050505020204" pitchFamily="18" charset="0"/>
              </a:rPr>
              <a:t>”</a:t>
            </a:r>
            <a:r>
              <a:rPr lang="en-US" sz="2800" dirty="0" smtClean="0"/>
              <a:t> </a:t>
            </a:r>
            <a:r>
              <a:rPr lang="en-US" sz="2800" dirty="0"/>
              <a:t> </a:t>
            </a:r>
            <a:r>
              <a:rPr lang="en-US" sz="2800" dirty="0" smtClean="0"/>
              <a:t>(</a:t>
            </a:r>
            <a:r>
              <a:rPr lang="en-US" sz="2800" dirty="0" err="1" smtClean="0"/>
              <a:t>Abdu'l-Bahá</a:t>
            </a:r>
            <a:r>
              <a:rPr lang="en-US" sz="2800" dirty="0" smtClean="0"/>
              <a:t>, </a:t>
            </a:r>
            <a:r>
              <a:rPr lang="en-US" sz="2800" i="1" dirty="0" smtClean="0"/>
              <a:t>The Compilation of Compilations </a:t>
            </a:r>
            <a:r>
              <a:rPr lang="en-US" sz="2800" dirty="0" smtClean="0"/>
              <a:t>#1587 )</a:t>
            </a:r>
            <a:endParaRPr lang="en-US" sz="2800" dirty="0">
              <a:solidFill>
                <a:schemeClr val="bg1"/>
              </a:solidFill>
            </a:endParaRPr>
          </a:p>
        </p:txBody>
      </p:sp>
      <p:sp>
        <p:nvSpPr>
          <p:cNvPr id="4" name="TextBox 3"/>
          <p:cNvSpPr txBox="1"/>
          <p:nvPr/>
        </p:nvSpPr>
        <p:spPr>
          <a:xfrm>
            <a:off x="801751" y="5204460"/>
            <a:ext cx="3070834" cy="830997"/>
          </a:xfrm>
          <a:prstGeom prst="rect">
            <a:avLst/>
          </a:prstGeom>
          <a:noFill/>
        </p:spPr>
        <p:txBody>
          <a:bodyPr wrap="square" rtlCol="0">
            <a:spAutoFit/>
          </a:bodyPr>
          <a:lstStyle/>
          <a:p>
            <a:r>
              <a:rPr lang="en-US" sz="2400" dirty="0" smtClean="0"/>
              <a:t>'</a:t>
            </a:r>
            <a:r>
              <a:rPr lang="en-US" sz="2400" dirty="0" err="1" smtClean="0"/>
              <a:t>Abdu'l-Bahá</a:t>
            </a:r>
            <a:endParaRPr lang="en-US" sz="2400" dirty="0" smtClean="0"/>
          </a:p>
          <a:p>
            <a:r>
              <a:rPr lang="en-US" sz="2400" dirty="0" smtClean="0">
                <a:latin typeface="Bookman Old Style" panose="02050604050505020204" pitchFamily="18" charset="0"/>
              </a:rPr>
              <a:t>(1844-1921)</a:t>
            </a:r>
          </a:p>
        </p:txBody>
      </p:sp>
      <p:pic>
        <p:nvPicPr>
          <p:cNvPr id="1028" name="Picture 4" descr="http://www.bahaibahai.com/eng/images/articles/kissing_hands_feet/Abdul_Baha.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75360" y="808380"/>
            <a:ext cx="3197225" cy="4240351"/>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634099"/>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85044" y="1189701"/>
            <a:ext cx="7363968" cy="4585871"/>
          </a:xfrm>
          <a:prstGeom prst="rect">
            <a:avLst/>
          </a:prstGeom>
        </p:spPr>
        <p:txBody>
          <a:bodyPr wrap="square">
            <a:spAutoFit/>
          </a:bodyPr>
          <a:lstStyle/>
          <a:p>
            <a:r>
              <a:rPr lang="en-US" sz="4000" dirty="0" smtClean="0">
                <a:latin typeface="Bookman Old Style" panose="02050604050505020204" pitchFamily="18" charset="0"/>
              </a:rPr>
              <a:t>“</a:t>
            </a:r>
            <a:r>
              <a:rPr lang="en-US" sz="2800" dirty="0" smtClean="0"/>
              <a:t>God </a:t>
            </a:r>
            <a:r>
              <a:rPr lang="en-US" sz="2800" dirty="0"/>
              <a:t>screens us evermore from premature ideas.  Our eyes are </a:t>
            </a:r>
            <a:r>
              <a:rPr lang="en-US" sz="2800" dirty="0" err="1"/>
              <a:t>holden</a:t>
            </a:r>
            <a:r>
              <a:rPr lang="en-US" sz="2800" dirty="0"/>
              <a:t> that we cannot see things that stare us in the face until the hour comes when the mind is ripened; then we behold them, and the time when we saw them not is like a dream</a:t>
            </a:r>
            <a:r>
              <a:rPr lang="en-US" sz="2800" dirty="0" smtClean="0"/>
              <a:t>.”</a:t>
            </a:r>
          </a:p>
          <a:p>
            <a:endParaRPr lang="en-US" sz="2800" dirty="0" smtClean="0"/>
          </a:p>
          <a:p>
            <a:endParaRPr lang="en-US" sz="2800" dirty="0"/>
          </a:p>
          <a:p>
            <a:endParaRPr lang="en-US" sz="2800" dirty="0">
              <a:solidFill>
                <a:schemeClr val="bg1"/>
              </a:solidFill>
            </a:endParaRPr>
          </a:p>
        </p:txBody>
      </p:sp>
      <p:sp>
        <p:nvSpPr>
          <p:cNvPr id="4" name="TextBox 3"/>
          <p:cNvSpPr txBox="1"/>
          <p:nvPr/>
        </p:nvSpPr>
        <p:spPr>
          <a:xfrm>
            <a:off x="801750" y="5204460"/>
            <a:ext cx="3313049" cy="1138773"/>
          </a:xfrm>
          <a:prstGeom prst="rect">
            <a:avLst/>
          </a:prstGeom>
          <a:noFill/>
        </p:spPr>
        <p:txBody>
          <a:bodyPr wrap="square" rtlCol="0">
            <a:spAutoFit/>
          </a:bodyPr>
          <a:lstStyle/>
          <a:p>
            <a:r>
              <a:rPr lang="en-US" sz="2400" dirty="0" smtClean="0"/>
              <a:t>Ralph Waldo Emerson</a:t>
            </a:r>
          </a:p>
          <a:p>
            <a:r>
              <a:rPr lang="en-US" sz="2000" dirty="0" smtClean="0">
                <a:latin typeface="Bookman Old Style" panose="02050604050505020204" pitchFamily="18" charset="0"/>
              </a:rPr>
              <a:t>(1803-1882)</a:t>
            </a:r>
          </a:p>
        </p:txBody>
      </p:sp>
      <p:pic>
        <p:nvPicPr>
          <p:cNvPr id="3074" name="Picture 2" descr="Image result for emerson"/>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21694" y="1187975"/>
            <a:ext cx="2352847" cy="37635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2340513"/>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lh4.googleusercontent.com/cjefv90lEkCEepo1b4-MLH4Oy3Z81dNAcdASQ6cNYJwgJK71i2NzK49FGNiii2_WQ0WKPy7j4oAxz0cwnzRQr7rHN008dt7buO8tUsSRKl2-WXGLatkD9JG49-FaPQz00B0uXvnA3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83228" y="674921"/>
            <a:ext cx="7519173" cy="56393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0618980"/>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lh5.googleusercontent.com/XOhk9FqLTYMGWjImU1w1XMNBbxRe_fsaYgi3TnMmtKJ5k7YE4dt2NdPUhHlT8o-zluBg5WScNhkn_PNQH4xd255f4ZsXY3GxR4RROYpH7kC13ry6AD1JRQRm3iGWkP9qgtheQNsS_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55077" y="610028"/>
            <a:ext cx="6661254" cy="5580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9050505"/>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633984" y="3736362"/>
            <a:ext cx="10777728" cy="73152"/>
          </a:xfrm>
          <a:prstGeom prst="line">
            <a:avLst/>
          </a:prstGeom>
          <a:ln w="31750">
            <a:solidFill>
              <a:srgbClr val="FFFF00"/>
            </a:solidFill>
            <a:prstDash val="sysDot"/>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411800" y="1820944"/>
            <a:ext cx="9814560" cy="1631216"/>
          </a:xfrm>
          <a:prstGeom prst="rect">
            <a:avLst/>
          </a:prstGeom>
          <a:noFill/>
        </p:spPr>
        <p:txBody>
          <a:bodyPr wrap="square" rtlCol="0">
            <a:spAutoFit/>
          </a:bodyPr>
          <a:lstStyle/>
          <a:p>
            <a:r>
              <a:rPr lang="en-US" sz="2800" dirty="0" smtClean="0"/>
              <a:t>The invisible  world</a:t>
            </a:r>
          </a:p>
          <a:p>
            <a:endParaRPr lang="en-US" sz="2400" dirty="0" smtClean="0"/>
          </a:p>
          <a:p>
            <a:pPr marL="285750" indent="-285750">
              <a:buFont typeface="Arial" panose="020B0604020202020204" pitchFamily="34" charset="0"/>
              <a:buChar char="•"/>
            </a:pPr>
            <a:r>
              <a:rPr lang="en-US" sz="2400" dirty="0" smtClean="0"/>
              <a:t>The unwritten laws of physics</a:t>
            </a:r>
          </a:p>
          <a:p>
            <a:pPr marL="285750" indent="-285750">
              <a:buFont typeface="Arial" panose="020B0604020202020204" pitchFamily="34" charset="0"/>
              <a:buChar char="•"/>
            </a:pPr>
            <a:r>
              <a:rPr lang="en-US" sz="2400" dirty="0" smtClean="0"/>
              <a:t>Metaphysical imponderables:  “God”, “soul”, “spirit”</a:t>
            </a:r>
            <a:endParaRPr lang="en-US" sz="2400" dirty="0"/>
          </a:p>
        </p:txBody>
      </p:sp>
      <p:sp>
        <p:nvSpPr>
          <p:cNvPr id="7" name="TextBox 6"/>
          <p:cNvSpPr txBox="1"/>
          <p:nvPr/>
        </p:nvSpPr>
        <p:spPr>
          <a:xfrm>
            <a:off x="1411800" y="4093716"/>
            <a:ext cx="7454096" cy="2369880"/>
          </a:xfrm>
          <a:prstGeom prst="rect">
            <a:avLst/>
          </a:prstGeom>
          <a:noFill/>
        </p:spPr>
        <p:txBody>
          <a:bodyPr wrap="square" rtlCol="0">
            <a:spAutoFit/>
          </a:bodyPr>
          <a:lstStyle/>
          <a:p>
            <a:r>
              <a:rPr lang="en-US" sz="2800" dirty="0" smtClean="0"/>
              <a:t>The visible  world</a:t>
            </a:r>
          </a:p>
          <a:p>
            <a:endParaRPr lang="en-US" sz="2400" dirty="0"/>
          </a:p>
          <a:p>
            <a:pPr marL="285750" indent="-285750">
              <a:buFont typeface="Arial" panose="020B0604020202020204" pitchFamily="34" charset="0"/>
              <a:buChar char="•"/>
            </a:pPr>
            <a:r>
              <a:rPr lang="en-US" sz="2400" dirty="0"/>
              <a:t>Everything that can perceived and measured</a:t>
            </a:r>
          </a:p>
          <a:p>
            <a:pPr marL="285750" indent="-285750">
              <a:buFont typeface="Arial" panose="020B0604020202020204" pitchFamily="34" charset="0"/>
              <a:buChar char="•"/>
            </a:pPr>
            <a:r>
              <a:rPr lang="en-US" sz="2400" dirty="0" smtClean="0"/>
              <a:t>The </a:t>
            </a:r>
            <a:r>
              <a:rPr lang="en-US" sz="2400" dirty="0"/>
              <a:t>“map making “ activity of science</a:t>
            </a:r>
          </a:p>
          <a:p>
            <a:pPr marL="285750" indent="-285750">
              <a:buFont typeface="Arial" panose="020B0604020202020204" pitchFamily="34" charset="0"/>
              <a:buChar char="•"/>
            </a:pPr>
            <a:r>
              <a:rPr lang="en-US" sz="2400" dirty="0" smtClean="0"/>
              <a:t>Religious doctrines, laws and organizations</a:t>
            </a:r>
          </a:p>
          <a:p>
            <a:pPr marL="285750" indent="-285750">
              <a:buFont typeface="Arial" panose="020B0604020202020204" pitchFamily="34" charset="0"/>
              <a:buChar char="•"/>
            </a:pPr>
            <a:r>
              <a:rPr lang="en-US" sz="2400" dirty="0" smtClean="0"/>
              <a:t>Spiritual virtues</a:t>
            </a:r>
            <a:endParaRPr lang="en-US" sz="2400" dirty="0"/>
          </a:p>
        </p:txBody>
      </p:sp>
      <p:sp>
        <p:nvSpPr>
          <p:cNvPr id="2" name="TextBox 1"/>
          <p:cNvSpPr txBox="1"/>
          <p:nvPr/>
        </p:nvSpPr>
        <p:spPr>
          <a:xfrm>
            <a:off x="633984" y="544740"/>
            <a:ext cx="7526419" cy="523220"/>
          </a:xfrm>
          <a:prstGeom prst="rect">
            <a:avLst/>
          </a:prstGeom>
          <a:noFill/>
        </p:spPr>
        <p:txBody>
          <a:bodyPr wrap="none" rtlCol="0">
            <a:spAutoFit/>
          </a:bodyPr>
          <a:lstStyle/>
          <a:p>
            <a:r>
              <a:rPr lang="en-US" sz="2800" dirty="0" smtClean="0"/>
              <a:t>A pragmatic “theology of the dotted line”</a:t>
            </a:r>
            <a:endParaRPr lang="en-US" sz="2800" dirty="0"/>
          </a:p>
        </p:txBody>
      </p:sp>
    </p:spTree>
    <p:extLst>
      <p:ext uri="{BB962C8B-B14F-4D97-AF65-F5344CB8AC3E}">
        <p14:creationId xmlns:p14="http://schemas.microsoft.com/office/powerpoint/2010/main" val="15395661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7478" y="0"/>
            <a:ext cx="10137044" cy="6858000"/>
          </a:xfrm>
          <a:prstGeom prst="rect">
            <a:avLst/>
          </a:prstGeom>
        </p:spPr>
      </p:pic>
    </p:spTree>
    <p:extLst>
      <p:ext uri="{BB962C8B-B14F-4D97-AF65-F5344CB8AC3E}">
        <p14:creationId xmlns:p14="http://schemas.microsoft.com/office/powerpoint/2010/main" val="122473664"/>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Day 3</a:t>
            </a:r>
            <a:endParaRPr lang="en-US" dirty="0"/>
          </a:p>
        </p:txBody>
      </p:sp>
    </p:spTree>
    <p:extLst>
      <p:ext uri="{BB962C8B-B14F-4D97-AF65-F5344CB8AC3E}">
        <p14:creationId xmlns:p14="http://schemas.microsoft.com/office/powerpoint/2010/main" val="3799272740"/>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6053" y="495995"/>
            <a:ext cx="10787450" cy="6001643"/>
          </a:xfrm>
          <a:prstGeom prst="rect">
            <a:avLst/>
          </a:prstGeom>
        </p:spPr>
        <p:txBody>
          <a:bodyPr wrap="square">
            <a:spAutoFit/>
          </a:bodyPr>
          <a:lstStyle/>
          <a:p>
            <a:r>
              <a:rPr lang="en-US" sz="3200" b="1" dirty="0" smtClean="0"/>
              <a:t>Last time (1 of 2):</a:t>
            </a:r>
          </a:p>
          <a:p>
            <a:endParaRPr lang="en-US" sz="2800" dirty="0"/>
          </a:p>
          <a:p>
            <a:pPr marL="457200" indent="-457200">
              <a:spcAft>
                <a:spcPts val="1200"/>
              </a:spcAft>
              <a:buFont typeface="Arial" panose="020B0604020202020204" pitchFamily="34" charset="0"/>
              <a:buChar char="•"/>
            </a:pPr>
            <a:r>
              <a:rPr lang="en-US" sz="2400" dirty="0" smtClean="0"/>
              <a:t>Reality can only be approximated</a:t>
            </a:r>
          </a:p>
          <a:p>
            <a:pPr marL="914400" lvl="1" indent="-457200">
              <a:spcAft>
                <a:spcPts val="1200"/>
              </a:spcAft>
              <a:buFont typeface="Arial" panose="020B0604020202020204" pitchFamily="34" charset="0"/>
              <a:buChar char="•"/>
            </a:pPr>
            <a:r>
              <a:rPr lang="en-US" sz="2400" dirty="0" smtClean="0"/>
              <a:t>The essence or “thing-in-itself” is unknown</a:t>
            </a:r>
          </a:p>
          <a:p>
            <a:pPr marL="914400" lvl="1" indent="-457200">
              <a:spcAft>
                <a:spcPts val="1200"/>
              </a:spcAft>
              <a:buFont typeface="Arial" panose="020B0604020202020204" pitchFamily="34" charset="0"/>
              <a:buChar char="•"/>
            </a:pPr>
            <a:r>
              <a:rPr lang="en-US" sz="2400" dirty="0" smtClean="0"/>
              <a:t>Successive approximations in science:  Flat earth vs. spherical vs. warped space-time</a:t>
            </a:r>
          </a:p>
          <a:p>
            <a:pPr marL="914400" lvl="1" indent="-457200">
              <a:spcAft>
                <a:spcPts val="1200"/>
              </a:spcAft>
              <a:buFont typeface="Arial" panose="020B0604020202020204" pitchFamily="34" charset="0"/>
              <a:buChar char="•"/>
            </a:pPr>
            <a:r>
              <a:rPr lang="en-US" sz="2400" dirty="0" smtClean="0"/>
              <a:t>An approximation can be almost exactly correct even though its underlying assumptions can be far from reality.</a:t>
            </a:r>
          </a:p>
          <a:p>
            <a:pPr marL="914400" lvl="1" indent="-457200">
              <a:spcAft>
                <a:spcPts val="1200"/>
              </a:spcAft>
              <a:buFont typeface="Arial" panose="020B0604020202020204" pitchFamily="34" charset="0"/>
              <a:buChar char="•"/>
            </a:pPr>
            <a:r>
              <a:rPr lang="en-US" sz="2400" dirty="0" smtClean="0"/>
              <a:t>Maps as useful approximations, but which can also be outdated or distorted</a:t>
            </a:r>
          </a:p>
          <a:p>
            <a:pPr marL="914400" lvl="1" indent="-457200">
              <a:spcAft>
                <a:spcPts val="1200"/>
              </a:spcAft>
              <a:buFont typeface="Arial" panose="020B0604020202020204" pitchFamily="34" charset="0"/>
              <a:buChar char="•"/>
            </a:pPr>
            <a:r>
              <a:rPr lang="en-US" sz="2400" dirty="0" smtClean="0"/>
              <a:t>Language may not “carve nature at its joints”</a:t>
            </a:r>
          </a:p>
          <a:p>
            <a:pPr marL="914400" lvl="1" indent="-457200">
              <a:spcAft>
                <a:spcPts val="1200"/>
              </a:spcAft>
              <a:buFont typeface="Arial" panose="020B0604020202020204" pitchFamily="34" charset="0"/>
              <a:buChar char="•"/>
            </a:pPr>
            <a:r>
              <a:rPr lang="en-US" sz="2400" dirty="0" smtClean="0"/>
              <a:t>Complementary perspectives inevitable:  examples in the </a:t>
            </a:r>
            <a:r>
              <a:rPr lang="en-US" sz="2400" dirty="0" err="1" smtClean="0"/>
              <a:t>Bahá’í</a:t>
            </a:r>
            <a:r>
              <a:rPr lang="en-US" sz="2400" dirty="0" smtClean="0"/>
              <a:t> Writings</a:t>
            </a:r>
          </a:p>
        </p:txBody>
      </p:sp>
    </p:spTree>
    <p:extLst>
      <p:ext uri="{BB962C8B-B14F-4D97-AF65-F5344CB8AC3E}">
        <p14:creationId xmlns:p14="http://schemas.microsoft.com/office/powerpoint/2010/main" val="1196635678"/>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6053" y="495995"/>
            <a:ext cx="10997514" cy="5786199"/>
          </a:xfrm>
          <a:prstGeom prst="rect">
            <a:avLst/>
          </a:prstGeom>
        </p:spPr>
        <p:txBody>
          <a:bodyPr wrap="square">
            <a:spAutoFit/>
          </a:bodyPr>
          <a:lstStyle/>
          <a:p>
            <a:r>
              <a:rPr lang="en-US" sz="3200" b="1" dirty="0" smtClean="0"/>
              <a:t>Last time (2 of 2):</a:t>
            </a:r>
          </a:p>
          <a:p>
            <a:endParaRPr lang="en-US" sz="2800" dirty="0"/>
          </a:p>
          <a:p>
            <a:pPr marL="457200" indent="-457200">
              <a:spcAft>
                <a:spcPts val="1200"/>
              </a:spcAft>
              <a:buFont typeface="Arial" panose="020B0604020202020204" pitchFamily="34" charset="0"/>
              <a:buChar char="•"/>
            </a:pPr>
            <a:r>
              <a:rPr lang="en-US" sz="2800" dirty="0" smtClean="0"/>
              <a:t>Theological </a:t>
            </a:r>
            <a:r>
              <a:rPr lang="en-US" sz="2800" dirty="0"/>
              <a:t>systems </a:t>
            </a:r>
            <a:r>
              <a:rPr lang="en-US" sz="2800" dirty="0" smtClean="0"/>
              <a:t>as incomplete maps with “points poles apart”.  Some examples of “opposite poles”:</a:t>
            </a:r>
          </a:p>
          <a:p>
            <a:pPr marL="914400" lvl="1" indent="-457200">
              <a:buFont typeface="Arial" panose="020B0604020202020204" pitchFamily="34" charset="0"/>
              <a:buChar char="•"/>
            </a:pPr>
            <a:r>
              <a:rPr lang="en-US" sz="2800" dirty="0" smtClean="0"/>
              <a:t>God – as beyond “oneness”, “existence”, and “object of worship”</a:t>
            </a:r>
          </a:p>
          <a:p>
            <a:pPr marL="914400" lvl="1" indent="-457200">
              <a:buFont typeface="Arial" panose="020B0604020202020204" pitchFamily="34" charset="0"/>
              <a:buChar char="•"/>
            </a:pPr>
            <a:r>
              <a:rPr lang="en-US" sz="2800" dirty="0" smtClean="0"/>
              <a:t>Nature – as identical to the Primal Will</a:t>
            </a:r>
          </a:p>
          <a:p>
            <a:pPr marL="914400" lvl="1" indent="-457200">
              <a:buFont typeface="Arial" panose="020B0604020202020204" pitchFamily="34" charset="0"/>
              <a:buChar char="•"/>
            </a:pPr>
            <a:r>
              <a:rPr lang="en-US" sz="2800" dirty="0" smtClean="0"/>
              <a:t>The soul – as mode of the divine self-description</a:t>
            </a:r>
          </a:p>
          <a:p>
            <a:pPr marL="457200" indent="-457200">
              <a:spcBef>
                <a:spcPts val="1200"/>
              </a:spcBef>
              <a:buFont typeface="Arial" panose="020B0604020202020204" pitchFamily="34" charset="0"/>
              <a:buChar char="•"/>
            </a:pPr>
            <a:r>
              <a:rPr lang="en-US" sz="2800" dirty="0" smtClean="0"/>
              <a:t>The “theology of the dotted line” and the spiritual pragmatism </a:t>
            </a:r>
            <a:r>
              <a:rPr lang="en-US" sz="2800" dirty="0"/>
              <a:t>of </a:t>
            </a:r>
            <a:r>
              <a:rPr lang="en-US" sz="2800" dirty="0" smtClean="0"/>
              <a:t>Bahá’u’lláh.  </a:t>
            </a:r>
          </a:p>
          <a:p>
            <a:pPr marL="914400" lvl="1" indent="-457200">
              <a:spcBef>
                <a:spcPts val="1200"/>
              </a:spcBef>
              <a:buFont typeface="Arial" panose="020B0604020202020204" pitchFamily="34" charset="0"/>
              <a:buChar char="•"/>
            </a:pPr>
            <a:r>
              <a:rPr lang="en-US" sz="2800" dirty="0" smtClean="0"/>
              <a:t>Focus on being and acting in the world, not on dogmatic finalities.  Ethic of service and social justice.</a:t>
            </a:r>
          </a:p>
        </p:txBody>
      </p:sp>
    </p:spTree>
    <p:extLst>
      <p:ext uri="{BB962C8B-B14F-4D97-AF65-F5344CB8AC3E}">
        <p14:creationId xmlns:p14="http://schemas.microsoft.com/office/powerpoint/2010/main" val="3389953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4722" y="645896"/>
            <a:ext cx="10997514" cy="5755422"/>
          </a:xfrm>
          <a:prstGeom prst="rect">
            <a:avLst/>
          </a:prstGeom>
        </p:spPr>
        <p:txBody>
          <a:bodyPr wrap="square">
            <a:spAutoFit/>
          </a:bodyPr>
          <a:lstStyle/>
          <a:p>
            <a:r>
              <a:rPr lang="en-US" sz="3200" b="1" dirty="0" smtClean="0"/>
              <a:t>Today</a:t>
            </a:r>
          </a:p>
          <a:p>
            <a:endParaRPr lang="en-US" sz="2800" dirty="0"/>
          </a:p>
          <a:p>
            <a:pPr marL="457200" indent="-457200">
              <a:buFont typeface="Arial" panose="020B0604020202020204" pitchFamily="34" charset="0"/>
              <a:buChar char="•"/>
            </a:pPr>
            <a:r>
              <a:rPr lang="en-US" sz="2800" dirty="0" smtClean="0"/>
              <a:t>The Prophet</a:t>
            </a:r>
          </a:p>
          <a:p>
            <a:pPr marL="914400" lvl="1" indent="-457200">
              <a:buFont typeface="Arial" panose="020B0604020202020204" pitchFamily="34" charset="0"/>
              <a:buChar char="•"/>
            </a:pPr>
            <a:r>
              <a:rPr lang="en-US" sz="2800" dirty="0" smtClean="0"/>
              <a:t>Twin stations</a:t>
            </a:r>
          </a:p>
          <a:p>
            <a:pPr marL="914400" lvl="1" indent="-457200">
              <a:buFont typeface="Arial" panose="020B0604020202020204" pitchFamily="34" charset="0"/>
              <a:buChar char="•"/>
            </a:pPr>
            <a:r>
              <a:rPr lang="en-US" sz="2800" dirty="0" smtClean="0"/>
              <a:t>“Fruit”</a:t>
            </a:r>
          </a:p>
          <a:p>
            <a:pPr marL="914400" lvl="1" indent="-457200">
              <a:buFont typeface="Arial" panose="020B0604020202020204" pitchFamily="34" charset="0"/>
              <a:buChar char="•"/>
            </a:pPr>
            <a:r>
              <a:rPr lang="en-US" sz="2800" dirty="0" smtClean="0"/>
              <a:t>“Physician”</a:t>
            </a:r>
          </a:p>
          <a:p>
            <a:pPr marL="914400" lvl="1" indent="-457200">
              <a:buFont typeface="Arial" panose="020B0604020202020204" pitchFamily="34" charset="0"/>
              <a:buChar char="•"/>
            </a:pPr>
            <a:r>
              <a:rPr lang="en-US" sz="2800" dirty="0" smtClean="0"/>
              <a:t>“Educator”</a:t>
            </a:r>
          </a:p>
          <a:p>
            <a:pPr marL="914400" lvl="1" indent="-457200">
              <a:buFont typeface="Arial" panose="020B0604020202020204" pitchFamily="34" charset="0"/>
              <a:buChar char="•"/>
            </a:pPr>
            <a:r>
              <a:rPr lang="en-US" sz="2800" dirty="0" smtClean="0"/>
              <a:t>“Vanguard”</a:t>
            </a:r>
          </a:p>
          <a:p>
            <a:pPr marL="914400" lvl="1" indent="-457200">
              <a:buFont typeface="Arial" panose="020B0604020202020204" pitchFamily="34" charset="0"/>
              <a:buChar char="•"/>
            </a:pPr>
            <a:r>
              <a:rPr lang="en-US" sz="2800" dirty="0" smtClean="0"/>
              <a:t>“Artist”</a:t>
            </a:r>
          </a:p>
          <a:p>
            <a:pPr marL="914400" lvl="1" indent="-457200">
              <a:buFont typeface="Arial" panose="020B0604020202020204" pitchFamily="34" charset="0"/>
              <a:buChar char="•"/>
            </a:pPr>
            <a:endParaRPr lang="en-US" sz="2800" dirty="0" smtClean="0"/>
          </a:p>
          <a:p>
            <a:pPr marL="457200" indent="-457200">
              <a:buFont typeface="Arial" panose="020B0604020202020204" pitchFamily="34" charset="0"/>
              <a:buChar char="•"/>
            </a:pPr>
            <a:r>
              <a:rPr lang="en-US" sz="2800" dirty="0" smtClean="0"/>
              <a:t>Divine Revelation</a:t>
            </a:r>
          </a:p>
          <a:p>
            <a:pPr marL="914400" lvl="1" indent="-457200">
              <a:buFont typeface="Arial" panose="020B0604020202020204" pitchFamily="34" charset="0"/>
              <a:buChar char="•"/>
            </a:pPr>
            <a:r>
              <a:rPr lang="en-US" sz="2800" dirty="0" smtClean="0"/>
              <a:t>Interconnectedness</a:t>
            </a:r>
          </a:p>
          <a:p>
            <a:pPr marL="914400" lvl="1" indent="-457200">
              <a:buFont typeface="Arial" panose="020B0604020202020204" pitchFamily="34" charset="0"/>
              <a:buChar char="•"/>
            </a:pPr>
            <a:r>
              <a:rPr lang="en-US" sz="2800" dirty="0" smtClean="0"/>
              <a:t>The power of the Word</a:t>
            </a:r>
          </a:p>
        </p:txBody>
      </p:sp>
    </p:spTree>
    <p:extLst>
      <p:ext uri="{BB962C8B-B14F-4D97-AF65-F5344CB8AC3E}">
        <p14:creationId xmlns:p14="http://schemas.microsoft.com/office/powerpoint/2010/main" val="3155481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4564666" y="912641"/>
            <a:ext cx="7363968" cy="6555641"/>
          </a:xfrm>
          <a:prstGeom prst="rect">
            <a:avLst/>
          </a:prstGeom>
        </p:spPr>
        <p:txBody>
          <a:bodyPr wrap="square">
            <a:spAutoFit/>
          </a:bodyPr>
          <a:lstStyle/>
          <a:p>
            <a:r>
              <a:rPr lang="en-US" sz="2800" dirty="0" smtClean="0"/>
              <a:t>“</a:t>
            </a:r>
            <a:r>
              <a:rPr lang="en-US" sz="2800" dirty="0"/>
              <a:t>Not only in the character of the revelation of Bahá’u’lláh, however stupendous be His claim, does the greatness of this Dispensation reside. For among the distinguishing features of His Faith ranks, as a further evidence of its uniqueness, the fundamental truth that in the person of its Forerunner, the Báb, every follower of Bahá’u’lláh recognizes not merely an inspired annunciator but a direct Manifestation of God</a:t>
            </a:r>
            <a:r>
              <a:rPr lang="en-US" sz="2800" dirty="0" smtClean="0"/>
              <a:t>.”</a:t>
            </a:r>
          </a:p>
          <a:p>
            <a:r>
              <a:rPr lang="en-US" sz="2800" dirty="0" smtClean="0"/>
              <a:t>(</a:t>
            </a:r>
            <a:r>
              <a:rPr lang="en-US" sz="2800" i="1" dirty="0" smtClean="0"/>
              <a:t>The World Order </a:t>
            </a:r>
            <a:r>
              <a:rPr lang="en-US" sz="2800" i="1" dirty="0"/>
              <a:t>of Bahá’u’lláh</a:t>
            </a:r>
            <a:r>
              <a:rPr lang="en-US" sz="2800" i="1" dirty="0" smtClean="0"/>
              <a:t>, </a:t>
            </a:r>
            <a:r>
              <a:rPr lang="en-US" sz="2800" dirty="0" smtClean="0"/>
              <a:t>p.65) </a:t>
            </a:r>
          </a:p>
          <a:p>
            <a:endParaRPr lang="en-US" sz="2800" dirty="0"/>
          </a:p>
          <a:p>
            <a:endParaRPr lang="en-US" sz="2800" dirty="0"/>
          </a:p>
          <a:p>
            <a:endParaRPr lang="en-US" sz="2800" dirty="0">
              <a:solidFill>
                <a:schemeClr val="bg1"/>
              </a:solidFill>
            </a:endParaRPr>
          </a:p>
        </p:txBody>
      </p:sp>
      <p:sp>
        <p:nvSpPr>
          <p:cNvPr id="4" name="TextBox 3"/>
          <p:cNvSpPr txBox="1"/>
          <p:nvPr/>
        </p:nvSpPr>
        <p:spPr>
          <a:xfrm>
            <a:off x="801751" y="5204460"/>
            <a:ext cx="3070834" cy="769441"/>
          </a:xfrm>
          <a:prstGeom prst="rect">
            <a:avLst/>
          </a:prstGeom>
          <a:noFill/>
        </p:spPr>
        <p:txBody>
          <a:bodyPr wrap="square" rtlCol="0">
            <a:spAutoFit/>
          </a:bodyPr>
          <a:lstStyle/>
          <a:p>
            <a:r>
              <a:rPr lang="en-US" sz="2400" dirty="0" smtClean="0"/>
              <a:t>Shoghi Effendi</a:t>
            </a:r>
          </a:p>
          <a:p>
            <a:r>
              <a:rPr lang="en-US" sz="2000" dirty="0" smtClean="0">
                <a:latin typeface="Bookman Old Style" panose="02050604050505020204" pitchFamily="18" charset="0"/>
              </a:rPr>
              <a:t>(1897-1957)</a:t>
            </a:r>
          </a:p>
        </p:txBody>
      </p:sp>
      <p:pic>
        <p:nvPicPr>
          <p:cNvPr id="4100" name="Picture 4" descr="https://processbahai.wordpress.com/files/2009/07/shoghi-effendi.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56005" y="912641"/>
            <a:ext cx="3362325" cy="4057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39203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01312" y="808380"/>
            <a:ext cx="7363968" cy="5386090"/>
          </a:xfrm>
          <a:prstGeom prst="rect">
            <a:avLst/>
          </a:prstGeom>
        </p:spPr>
        <p:txBody>
          <a:bodyPr wrap="square">
            <a:spAutoFit/>
          </a:bodyPr>
          <a:lstStyle/>
          <a:p>
            <a:r>
              <a:rPr lang="en-US" sz="3600" dirty="0" smtClean="0">
                <a:latin typeface="Bookman Old Style" panose="02050604050505020204" pitchFamily="18" charset="0"/>
              </a:rPr>
              <a:t>“</a:t>
            </a:r>
            <a:r>
              <a:rPr lang="en-US" sz="2800" dirty="0" smtClean="0"/>
              <a:t>The </a:t>
            </a:r>
            <a:r>
              <a:rPr lang="en-US" sz="2800" dirty="0"/>
              <a:t>world is in travail, and its agitation </a:t>
            </a:r>
            <a:r>
              <a:rPr lang="en-US" sz="2800" dirty="0" err="1"/>
              <a:t>waxeth</a:t>
            </a:r>
            <a:r>
              <a:rPr lang="en-US" sz="2800" dirty="0"/>
              <a:t> day by day. Its face is turned towards waywardness and unbelief. Such shall be its plight, that to disclose it now would not be meet and seemly. Its perversity will long continue. And when the appointed hour is come, there shall suddenly appear that which shall cause the limbs of mankind to quake. Then, and only then, will the Divine Standard be unfurled, and the Nightingale of Paradise warble its melody</a:t>
            </a:r>
            <a:r>
              <a:rPr lang="en-US" sz="2800" dirty="0" smtClean="0"/>
              <a:t>.</a:t>
            </a:r>
            <a:r>
              <a:rPr lang="en-US" sz="2800" dirty="0" smtClean="0">
                <a:latin typeface="Bookman Old Style" panose="02050604050505020204" pitchFamily="18" charset="0"/>
              </a:rPr>
              <a:t>”</a:t>
            </a:r>
            <a:r>
              <a:rPr lang="en-US" sz="2800" dirty="0" smtClean="0"/>
              <a:t> </a:t>
            </a:r>
            <a:r>
              <a:rPr lang="en-US" sz="2800" dirty="0"/>
              <a:t> </a:t>
            </a:r>
          </a:p>
          <a:p>
            <a:r>
              <a:rPr lang="en-US" sz="2800" dirty="0" smtClean="0"/>
              <a:t>(</a:t>
            </a:r>
            <a:r>
              <a:rPr lang="en-US" sz="2800" i="1" dirty="0" smtClean="0"/>
              <a:t>Gleanings </a:t>
            </a:r>
            <a:r>
              <a:rPr lang="en-US" sz="2800" dirty="0" smtClean="0"/>
              <a:t>#61) </a:t>
            </a:r>
            <a:endParaRPr lang="en-US" sz="2800" dirty="0"/>
          </a:p>
        </p:txBody>
      </p:sp>
      <p:sp>
        <p:nvSpPr>
          <p:cNvPr id="4" name="TextBox 3"/>
          <p:cNvSpPr txBox="1"/>
          <p:nvPr/>
        </p:nvSpPr>
        <p:spPr>
          <a:xfrm>
            <a:off x="665271" y="4699484"/>
            <a:ext cx="3070834" cy="769441"/>
          </a:xfrm>
          <a:prstGeom prst="rect">
            <a:avLst/>
          </a:prstGeom>
          <a:noFill/>
        </p:spPr>
        <p:txBody>
          <a:bodyPr wrap="square" rtlCol="0">
            <a:spAutoFit/>
          </a:bodyPr>
          <a:lstStyle/>
          <a:p>
            <a:r>
              <a:rPr lang="en-US" sz="2400" dirty="0" err="1" smtClean="0"/>
              <a:t>Bahá’u’ll</a:t>
            </a:r>
            <a:r>
              <a:rPr lang="en-US" sz="2400" dirty="0" err="1"/>
              <a:t>á</a:t>
            </a:r>
            <a:r>
              <a:rPr lang="en-US" sz="2400" dirty="0" err="1" smtClean="0"/>
              <a:t>h</a:t>
            </a:r>
            <a:endParaRPr lang="en-US" sz="2400" dirty="0" smtClean="0"/>
          </a:p>
          <a:p>
            <a:r>
              <a:rPr lang="en-US" sz="2000" dirty="0" smtClean="0">
                <a:latin typeface="Bookman Old Style" panose="02050604050505020204" pitchFamily="18" charset="0"/>
              </a:rPr>
              <a:t>(1817-1892)</a:t>
            </a:r>
          </a:p>
        </p:txBody>
      </p:sp>
      <p:pic>
        <p:nvPicPr>
          <p:cNvPr id="1026" name="Picture 2" descr="http://www.bahaullah.org/bahaullah.jpg?0441329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72185" y="808380"/>
            <a:ext cx="3200400" cy="3810000"/>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8453232"/>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64666" y="912641"/>
            <a:ext cx="7363968" cy="5632311"/>
          </a:xfrm>
          <a:prstGeom prst="rect">
            <a:avLst/>
          </a:prstGeom>
        </p:spPr>
        <p:txBody>
          <a:bodyPr wrap="square">
            <a:spAutoFit/>
          </a:bodyPr>
          <a:lstStyle/>
          <a:p>
            <a:r>
              <a:rPr lang="en-US" sz="2400" dirty="0" smtClean="0"/>
              <a:t>“</a:t>
            </a:r>
            <a:r>
              <a:rPr lang="en-US" sz="2400" dirty="0"/>
              <a:t>That He is not to be regarded merely as an inspired Precursor of the Baha'i Revelation, that in His person, as He Himself bears witness in the Persian Bayan, the object of all the Prophets gone before Him has been fulfilled, is a truth which I feel it my duty to demonstrate and </a:t>
            </a:r>
            <a:r>
              <a:rPr lang="en-US" sz="2400" dirty="0" smtClean="0"/>
              <a:t>emphasize…. There </a:t>
            </a:r>
            <a:r>
              <a:rPr lang="en-US" sz="2400" dirty="0"/>
              <a:t>can be no doubt that the claim to the twofold station ordained for the Bab by the Almighty ... </a:t>
            </a:r>
            <a:r>
              <a:rPr lang="en-US" sz="2400" i="1" dirty="0"/>
              <a:t>constitutes the most distinctive feature of the </a:t>
            </a:r>
            <a:r>
              <a:rPr lang="en-US" sz="2400" i="1" dirty="0" err="1"/>
              <a:t>Bahá'í</a:t>
            </a:r>
            <a:r>
              <a:rPr lang="en-US" sz="2400" i="1" dirty="0"/>
              <a:t> Dispensation</a:t>
            </a:r>
            <a:r>
              <a:rPr lang="en-US" sz="2400" dirty="0"/>
              <a:t>.  It is a further evidence of its uniqueness, a tremendous accession to the strength, to the mysterious power and authority with which this holy cycle has been </a:t>
            </a:r>
            <a:r>
              <a:rPr lang="en-US" sz="2400" dirty="0" smtClean="0"/>
              <a:t>invested.”</a:t>
            </a:r>
          </a:p>
          <a:p>
            <a:r>
              <a:rPr lang="en-US" sz="2400" dirty="0" smtClean="0"/>
              <a:t>(</a:t>
            </a:r>
            <a:r>
              <a:rPr lang="en-US" sz="2400" i="1" dirty="0" smtClean="0"/>
              <a:t>The World Order </a:t>
            </a:r>
            <a:r>
              <a:rPr lang="en-US" sz="2400" i="1" dirty="0"/>
              <a:t>of Bahá’u’lláh</a:t>
            </a:r>
            <a:r>
              <a:rPr lang="en-US" sz="2400" i="1" dirty="0" smtClean="0"/>
              <a:t>, </a:t>
            </a:r>
            <a:r>
              <a:rPr lang="en-US" sz="2400" dirty="0" smtClean="0"/>
              <a:t>p.123) </a:t>
            </a:r>
          </a:p>
        </p:txBody>
      </p:sp>
      <p:sp>
        <p:nvSpPr>
          <p:cNvPr id="4" name="TextBox 3"/>
          <p:cNvSpPr txBox="1"/>
          <p:nvPr/>
        </p:nvSpPr>
        <p:spPr>
          <a:xfrm>
            <a:off x="801751" y="5204460"/>
            <a:ext cx="3070834" cy="769441"/>
          </a:xfrm>
          <a:prstGeom prst="rect">
            <a:avLst/>
          </a:prstGeom>
          <a:noFill/>
        </p:spPr>
        <p:txBody>
          <a:bodyPr wrap="square" rtlCol="0">
            <a:spAutoFit/>
          </a:bodyPr>
          <a:lstStyle/>
          <a:p>
            <a:r>
              <a:rPr lang="en-US" sz="2400" dirty="0" smtClean="0"/>
              <a:t>Shoghi Effendi</a:t>
            </a:r>
          </a:p>
          <a:p>
            <a:r>
              <a:rPr lang="en-US" sz="2000" dirty="0" smtClean="0">
                <a:latin typeface="Bookman Old Style" panose="02050604050505020204" pitchFamily="18" charset="0"/>
              </a:rPr>
              <a:t>(1897-1957)</a:t>
            </a:r>
          </a:p>
        </p:txBody>
      </p:sp>
      <p:pic>
        <p:nvPicPr>
          <p:cNvPr id="4100" name="Picture 4" descr="https://processbahai.wordpress.com/files/2009/07/shoghi-effendi.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56005" y="912641"/>
            <a:ext cx="3362325" cy="4057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2975016"/>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45334" y="898867"/>
            <a:ext cx="7758806" cy="5632311"/>
          </a:xfrm>
          <a:prstGeom prst="rect">
            <a:avLst/>
          </a:prstGeom>
        </p:spPr>
        <p:txBody>
          <a:bodyPr wrap="square">
            <a:spAutoFit/>
          </a:bodyPr>
          <a:lstStyle/>
          <a:p>
            <a:r>
              <a:rPr lang="en-US" sz="2400" dirty="0" smtClean="0"/>
              <a:t>“Nature </a:t>
            </a:r>
            <a:r>
              <a:rPr lang="en-US" sz="2400" dirty="0"/>
              <a:t>is subject to a sound organization, to inviolable laws, to a perfect order, and to a consummate design, from which it never departs. To such an extent is this true that were you to gaze with the eye of insight and discernment, you would observe that all things—from the smallest invisible atom to the largest globes in the world of existence, such as the sun or the other great stars and luminous bodies—are most perfectly organized, be it with regard to their order, their composition, their outward form, or their motion, and that all are subject to one universal law from which they never depart</a:t>
            </a:r>
            <a:r>
              <a:rPr lang="en-US" sz="2400" dirty="0" smtClean="0"/>
              <a:t>.”</a:t>
            </a:r>
          </a:p>
          <a:p>
            <a:endParaRPr lang="en-US" sz="2400" dirty="0" smtClean="0"/>
          </a:p>
          <a:p>
            <a:r>
              <a:rPr lang="en-US" sz="2400" dirty="0" smtClean="0"/>
              <a:t>(</a:t>
            </a:r>
            <a:r>
              <a:rPr lang="en-US" sz="2400" i="1" dirty="0"/>
              <a:t>Some Answered Questions</a:t>
            </a:r>
            <a:r>
              <a:rPr lang="en-US" sz="2400" dirty="0"/>
              <a:t>, </a:t>
            </a:r>
            <a:r>
              <a:rPr lang="en-US" sz="2400" dirty="0" smtClean="0"/>
              <a:t>#1)</a:t>
            </a:r>
            <a:endParaRPr lang="en-US" sz="2400" dirty="0"/>
          </a:p>
        </p:txBody>
      </p:sp>
      <p:sp>
        <p:nvSpPr>
          <p:cNvPr id="4" name="TextBox 3"/>
          <p:cNvSpPr txBox="1"/>
          <p:nvPr/>
        </p:nvSpPr>
        <p:spPr>
          <a:xfrm>
            <a:off x="1025561" y="4315752"/>
            <a:ext cx="2303126" cy="600164"/>
          </a:xfrm>
          <a:prstGeom prst="rect">
            <a:avLst/>
          </a:prstGeom>
          <a:noFill/>
        </p:spPr>
        <p:txBody>
          <a:bodyPr wrap="square" rtlCol="0">
            <a:spAutoFit/>
          </a:bodyPr>
          <a:lstStyle/>
          <a:p>
            <a:r>
              <a:rPr lang="en-US" dirty="0"/>
              <a:t>'</a:t>
            </a:r>
            <a:r>
              <a:rPr lang="en-US" dirty="0" err="1"/>
              <a:t>Abdu'l-Bahá</a:t>
            </a:r>
            <a:endParaRPr lang="en-US" dirty="0"/>
          </a:p>
          <a:p>
            <a:r>
              <a:rPr lang="en-US" sz="1500" dirty="0">
                <a:latin typeface="Bookman Old Style" panose="02050604050505020204" pitchFamily="18" charset="0"/>
              </a:rPr>
              <a:t>(1844-1921)</a:t>
            </a:r>
          </a:p>
        </p:txBody>
      </p:sp>
      <p:pic>
        <p:nvPicPr>
          <p:cNvPr id="1028" name="Picture 4" descr="http://www.bahaibahai.com/eng/images/articles/kissing_hands_feet/Abdul_Baha.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30769" y="1018694"/>
            <a:ext cx="2397919" cy="3180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1254168"/>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45334" y="898867"/>
            <a:ext cx="7758806" cy="4524315"/>
          </a:xfrm>
          <a:prstGeom prst="rect">
            <a:avLst/>
          </a:prstGeom>
        </p:spPr>
        <p:txBody>
          <a:bodyPr wrap="square">
            <a:spAutoFit/>
          </a:bodyPr>
          <a:lstStyle/>
          <a:p>
            <a:r>
              <a:rPr lang="en-US" sz="2400" dirty="0" smtClean="0"/>
              <a:t>“</a:t>
            </a:r>
            <a:r>
              <a:rPr lang="en-US" sz="2400" dirty="0"/>
              <a:t>If man did not exist, the universe would be without result, for the purpose of existence is the revelation of the divine perfections</a:t>
            </a:r>
            <a:r>
              <a:rPr lang="en-US" sz="2400" dirty="0" smtClean="0"/>
              <a:t>.…  But from </a:t>
            </a:r>
            <a:r>
              <a:rPr lang="en-US" sz="2400" dirty="0"/>
              <a:t>the beginning that has no beginning to the end that has no end, a perfect Manifestation has always existed. This Man of Whom we speak here is not just any man: That which we intend is the Perfect Man. For the noblest part of the tree, and the fundamental purpose of its existence, is the fruit. A tree without fruit is of no use.</a:t>
            </a:r>
            <a:r>
              <a:rPr lang="en-US" sz="2400" dirty="0" smtClean="0"/>
              <a:t>”</a:t>
            </a:r>
          </a:p>
          <a:p>
            <a:endParaRPr lang="en-US" sz="2400" dirty="0" smtClean="0"/>
          </a:p>
          <a:p>
            <a:r>
              <a:rPr lang="en-US" sz="2400" dirty="0" smtClean="0"/>
              <a:t>(</a:t>
            </a:r>
            <a:r>
              <a:rPr lang="en-US" sz="2400" i="1" dirty="0"/>
              <a:t>Some Answered Questions</a:t>
            </a:r>
            <a:r>
              <a:rPr lang="en-US" sz="2400" dirty="0"/>
              <a:t>, </a:t>
            </a:r>
            <a:r>
              <a:rPr lang="en-US" sz="2400" dirty="0" smtClean="0"/>
              <a:t>#50)</a:t>
            </a:r>
            <a:endParaRPr lang="en-US" sz="2400" dirty="0"/>
          </a:p>
        </p:txBody>
      </p:sp>
      <p:sp>
        <p:nvSpPr>
          <p:cNvPr id="4" name="TextBox 3"/>
          <p:cNvSpPr txBox="1"/>
          <p:nvPr/>
        </p:nvSpPr>
        <p:spPr>
          <a:xfrm>
            <a:off x="1025561" y="4315752"/>
            <a:ext cx="2303126" cy="600164"/>
          </a:xfrm>
          <a:prstGeom prst="rect">
            <a:avLst/>
          </a:prstGeom>
          <a:noFill/>
        </p:spPr>
        <p:txBody>
          <a:bodyPr wrap="square" rtlCol="0">
            <a:spAutoFit/>
          </a:bodyPr>
          <a:lstStyle/>
          <a:p>
            <a:r>
              <a:rPr lang="en-US" dirty="0"/>
              <a:t>'</a:t>
            </a:r>
            <a:r>
              <a:rPr lang="en-US" dirty="0" err="1"/>
              <a:t>Abdu'l-Bahá</a:t>
            </a:r>
            <a:endParaRPr lang="en-US" dirty="0"/>
          </a:p>
          <a:p>
            <a:r>
              <a:rPr lang="en-US" sz="1500" dirty="0">
                <a:latin typeface="Bookman Old Style" panose="02050604050505020204" pitchFamily="18" charset="0"/>
              </a:rPr>
              <a:t>(1844-1921)</a:t>
            </a:r>
          </a:p>
        </p:txBody>
      </p:sp>
      <p:pic>
        <p:nvPicPr>
          <p:cNvPr id="1028" name="Picture 4" descr="http://www.bahaibahai.com/eng/images/articles/kissing_hands_feet/Abdul_Baha.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30769" y="1018694"/>
            <a:ext cx="2397919" cy="3180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3932707"/>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i.kinja-img.com/gawker-media/image/upload/zigzub3pivq9rcrpnshl.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99211" y="1103300"/>
            <a:ext cx="6205750" cy="4654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1248254"/>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https://static-secure.guim.co.uk/sys-images/Guardian/Pix/pictures/2008/03/05/moses460.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602850" y="1480356"/>
            <a:ext cx="6587177" cy="3952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648122"/>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90466" y="938880"/>
            <a:ext cx="5522976" cy="4216539"/>
          </a:xfrm>
          <a:prstGeom prst="rect">
            <a:avLst/>
          </a:prstGeom>
        </p:spPr>
        <p:txBody>
          <a:bodyPr wrap="square">
            <a:spAutoFit/>
          </a:bodyPr>
          <a:lstStyle/>
          <a:p>
            <a:r>
              <a:rPr lang="en-US" sz="2400" dirty="0"/>
              <a:t>“</a:t>
            </a:r>
            <a:r>
              <a:rPr lang="en-US" sz="2800" dirty="0"/>
              <a:t>Say, He Whom God shall make manifest is indeed the Primal Veil of God.  Above this Veil ye can find nothing other than God, while beneath it ye can discern all things emanating from God</a:t>
            </a:r>
            <a:r>
              <a:rPr lang="en-US" sz="2800" dirty="0" smtClean="0"/>
              <a:t>.”</a:t>
            </a:r>
            <a:endParaRPr lang="en-US" sz="2400" dirty="0"/>
          </a:p>
          <a:p>
            <a:endParaRPr lang="en-US" sz="2400" dirty="0"/>
          </a:p>
          <a:p>
            <a:r>
              <a:rPr lang="en-US" sz="2400" dirty="0" smtClean="0"/>
              <a:t>(</a:t>
            </a:r>
            <a:r>
              <a:rPr lang="en-US" sz="2400" i="1" dirty="0" smtClean="0"/>
              <a:t>Selections from the Writings of the </a:t>
            </a:r>
            <a:r>
              <a:rPr lang="en-US" sz="2400" i="1" dirty="0"/>
              <a:t>Báb</a:t>
            </a:r>
            <a:r>
              <a:rPr lang="en-US" sz="2400" dirty="0"/>
              <a:t>, p. 131) </a:t>
            </a:r>
          </a:p>
        </p:txBody>
      </p:sp>
      <p:sp>
        <p:nvSpPr>
          <p:cNvPr id="4" name="TextBox 3"/>
          <p:cNvSpPr txBox="1"/>
          <p:nvPr/>
        </p:nvSpPr>
        <p:spPr>
          <a:xfrm>
            <a:off x="1349851" y="3969803"/>
            <a:ext cx="2303126" cy="646331"/>
          </a:xfrm>
          <a:prstGeom prst="rect">
            <a:avLst/>
          </a:prstGeom>
          <a:noFill/>
        </p:spPr>
        <p:txBody>
          <a:bodyPr wrap="square" rtlCol="0">
            <a:spAutoFit/>
          </a:bodyPr>
          <a:lstStyle/>
          <a:p>
            <a:r>
              <a:rPr lang="en-US" dirty="0"/>
              <a:t>The Báb</a:t>
            </a:r>
          </a:p>
          <a:p>
            <a:r>
              <a:rPr lang="en-US" dirty="0">
                <a:latin typeface="Bookman Old Style" panose="02050604050505020204" pitchFamily="18" charset="0"/>
              </a:rPr>
              <a:t>(1819-1850)</a:t>
            </a:r>
          </a:p>
        </p:txBody>
      </p:sp>
      <p:pic>
        <p:nvPicPr>
          <p:cNvPr id="5" name="Picture 6" descr="http://3.bp.blogspot.com/_pTmF4WqKcaU/S_jH53eJ1jI/AAAAAAAAAS8/XelnfmH4_tQ/s1600/Upper%2BRoom%2BHouse%2Bof%2Bthe%2BBab%2BShiraz.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349852" y="1051475"/>
            <a:ext cx="2152124" cy="2761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8230015"/>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45694" y="1058802"/>
            <a:ext cx="7092196" cy="5139869"/>
          </a:xfrm>
          <a:prstGeom prst="rect">
            <a:avLst/>
          </a:prstGeom>
        </p:spPr>
        <p:txBody>
          <a:bodyPr wrap="square">
            <a:spAutoFit/>
          </a:bodyPr>
          <a:lstStyle/>
          <a:p>
            <a:r>
              <a:rPr lang="en-US" sz="2800" dirty="0" smtClean="0"/>
              <a:t>“Verily </a:t>
            </a:r>
            <a:r>
              <a:rPr lang="en-US" sz="2800" dirty="0"/>
              <a:t>the Point </a:t>
            </a:r>
            <a:r>
              <a:rPr lang="en-US" sz="2800" dirty="0" err="1"/>
              <a:t>possesseth</a:t>
            </a:r>
            <a:r>
              <a:rPr lang="en-US" sz="2800" dirty="0"/>
              <a:t> two stations. One is the station that </a:t>
            </a:r>
            <a:r>
              <a:rPr lang="en-US" sz="2800" dirty="0" err="1"/>
              <a:t>speaketh</a:t>
            </a:r>
            <a:r>
              <a:rPr lang="en-US" sz="2800" dirty="0"/>
              <a:t> from God. The other is the station that </a:t>
            </a:r>
            <a:r>
              <a:rPr lang="en-US" sz="2800" dirty="0" err="1"/>
              <a:t>speaketh</a:t>
            </a:r>
            <a:r>
              <a:rPr lang="en-US" sz="2800" dirty="0"/>
              <a:t> from that which is other than God, a station whereby He </a:t>
            </a:r>
            <a:r>
              <a:rPr lang="en-US" sz="2800" dirty="0" err="1"/>
              <a:t>expresseth</a:t>
            </a:r>
            <a:r>
              <a:rPr lang="en-US" sz="2800" dirty="0"/>
              <a:t> His servitude for the former station... He is the possessor of two signs, that of God and that of creation, and through the latter he </a:t>
            </a:r>
            <a:r>
              <a:rPr lang="en-US" sz="2800" dirty="0" err="1"/>
              <a:t>worshippeth</a:t>
            </a:r>
            <a:r>
              <a:rPr lang="en-US" sz="2800" dirty="0"/>
              <a:t> God and </a:t>
            </a:r>
            <a:r>
              <a:rPr lang="en-US" sz="2800" dirty="0" err="1"/>
              <a:t>boweth</a:t>
            </a:r>
            <a:r>
              <a:rPr lang="en-US" sz="2800" dirty="0"/>
              <a:t> in adoration before Him</a:t>
            </a:r>
            <a:r>
              <a:rPr lang="en-US" sz="2800" dirty="0" smtClean="0"/>
              <a:t>.</a:t>
            </a:r>
            <a:r>
              <a:rPr lang="en-US" sz="2400" dirty="0" smtClean="0"/>
              <a:t>”</a:t>
            </a:r>
            <a:endParaRPr lang="en-US" sz="2400" dirty="0"/>
          </a:p>
          <a:p>
            <a:endParaRPr lang="en-US" sz="2400" dirty="0"/>
          </a:p>
          <a:p>
            <a:r>
              <a:rPr lang="en-US" sz="2400" dirty="0" smtClean="0"/>
              <a:t>(</a:t>
            </a:r>
            <a:r>
              <a:rPr lang="en-US" sz="2400" i="1" dirty="0" smtClean="0"/>
              <a:t>Gate of the Heart</a:t>
            </a:r>
            <a:r>
              <a:rPr lang="en-US" sz="2400" dirty="0" smtClean="0"/>
              <a:t>, p. 46) </a:t>
            </a:r>
            <a:endParaRPr lang="en-US" sz="2400" dirty="0"/>
          </a:p>
        </p:txBody>
      </p:sp>
      <p:sp>
        <p:nvSpPr>
          <p:cNvPr id="4" name="TextBox 3"/>
          <p:cNvSpPr txBox="1"/>
          <p:nvPr/>
        </p:nvSpPr>
        <p:spPr>
          <a:xfrm>
            <a:off x="1005079" y="4089725"/>
            <a:ext cx="2303126" cy="707886"/>
          </a:xfrm>
          <a:prstGeom prst="rect">
            <a:avLst/>
          </a:prstGeom>
          <a:noFill/>
        </p:spPr>
        <p:txBody>
          <a:bodyPr wrap="square" rtlCol="0">
            <a:spAutoFit/>
          </a:bodyPr>
          <a:lstStyle/>
          <a:p>
            <a:r>
              <a:rPr lang="en-US" sz="2000" dirty="0"/>
              <a:t>The Báb</a:t>
            </a:r>
          </a:p>
          <a:p>
            <a:r>
              <a:rPr lang="en-US" sz="2000" dirty="0">
                <a:latin typeface="Bookman Old Style" panose="02050604050505020204" pitchFamily="18" charset="0"/>
              </a:rPr>
              <a:t>(1819-1850)</a:t>
            </a:r>
          </a:p>
        </p:txBody>
      </p:sp>
      <p:pic>
        <p:nvPicPr>
          <p:cNvPr id="5" name="Picture 6" descr="http://3.bp.blogspot.com/_pTmF4WqKcaU/S_jH53eJ1jI/AAAAAAAAAS8/XelnfmH4_tQ/s1600/Upper%2BRoom%2BHouse%2Bof%2Bthe%2BBab%2BShiraz.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005080" y="1171397"/>
            <a:ext cx="2152124" cy="2761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5002065"/>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1730" y="870412"/>
            <a:ext cx="6728584" cy="4832092"/>
          </a:xfrm>
          <a:prstGeom prst="rect">
            <a:avLst/>
          </a:prstGeom>
        </p:spPr>
        <p:txBody>
          <a:bodyPr wrap="square">
            <a:spAutoFit/>
          </a:bodyPr>
          <a:lstStyle/>
          <a:p>
            <a:r>
              <a:rPr lang="en-US" sz="2800" dirty="0"/>
              <a:t>“Know verily that whenever this Youth </a:t>
            </a:r>
            <a:r>
              <a:rPr lang="en-US" sz="2800" dirty="0" err="1"/>
              <a:t>turneth</a:t>
            </a:r>
            <a:r>
              <a:rPr lang="en-US" sz="2800" dirty="0"/>
              <a:t> His eyes towards His own self, he </a:t>
            </a:r>
            <a:r>
              <a:rPr lang="en-US" sz="2800" dirty="0" err="1"/>
              <a:t>findeth</a:t>
            </a:r>
            <a:r>
              <a:rPr lang="en-US" sz="2800" dirty="0"/>
              <a:t> it the most insignificant of all creation.  When He contemplates, however, the bright </a:t>
            </a:r>
            <a:r>
              <a:rPr lang="en-US" sz="2800" dirty="0" err="1"/>
              <a:t>effulgences</a:t>
            </a:r>
            <a:r>
              <a:rPr lang="en-US" sz="2800" dirty="0"/>
              <a:t> He hath been empowered to manifest, lo, that self is transfigured before Him into a sovereign Potency permeating the essence of all things visible and invisible.”  </a:t>
            </a:r>
          </a:p>
          <a:p>
            <a:r>
              <a:rPr lang="en-US" sz="2800" dirty="0" smtClean="0"/>
              <a:t>(</a:t>
            </a:r>
            <a:r>
              <a:rPr lang="en-US" sz="2800" i="1" dirty="0" smtClean="0"/>
              <a:t>Gleanings </a:t>
            </a:r>
            <a:r>
              <a:rPr lang="en-US" sz="2800" dirty="0"/>
              <a:t>#49) </a:t>
            </a:r>
          </a:p>
        </p:txBody>
      </p:sp>
      <p:sp>
        <p:nvSpPr>
          <p:cNvPr id="4" name="TextBox 3"/>
          <p:cNvSpPr txBox="1"/>
          <p:nvPr/>
        </p:nvSpPr>
        <p:spPr>
          <a:xfrm>
            <a:off x="1039599" y="3991696"/>
            <a:ext cx="2303126" cy="646331"/>
          </a:xfrm>
          <a:prstGeom prst="rect">
            <a:avLst/>
          </a:prstGeom>
          <a:noFill/>
        </p:spPr>
        <p:txBody>
          <a:bodyPr wrap="square" rtlCol="0">
            <a:spAutoFit/>
          </a:bodyPr>
          <a:lstStyle/>
          <a:p>
            <a:r>
              <a:rPr lang="en-US" sz="2000" dirty="0"/>
              <a:t>Bahá’u’lláh</a:t>
            </a:r>
          </a:p>
          <a:p>
            <a:r>
              <a:rPr lang="en-US" sz="1600" dirty="0">
                <a:latin typeface="Bookman Old Style" panose="02050604050505020204" pitchFamily="18" charset="0"/>
              </a:rPr>
              <a:t>(</a:t>
            </a:r>
            <a:r>
              <a:rPr lang="en-US" sz="1600" dirty="0" smtClean="0">
                <a:latin typeface="Bookman Old Style" panose="02050604050505020204" pitchFamily="18" charset="0"/>
              </a:rPr>
              <a:t>1817-1892)</a:t>
            </a:r>
            <a:endParaRPr lang="en-US" sz="1600" dirty="0">
              <a:latin typeface="Bookman Old Style" panose="02050604050505020204" pitchFamily="18" charset="0"/>
            </a:endParaRPr>
          </a:p>
        </p:txBody>
      </p:sp>
      <p:pic>
        <p:nvPicPr>
          <p:cNvPr id="1026" name="Picture 2" descr="http://www.bahaullah.org/bahaullah.jpg?0441329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39599" y="969264"/>
            <a:ext cx="2400300" cy="2857500"/>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8532940"/>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25233" y="1369320"/>
            <a:ext cx="6632970" cy="3539430"/>
          </a:xfrm>
          <a:prstGeom prst="rect">
            <a:avLst/>
          </a:prstGeom>
        </p:spPr>
        <p:txBody>
          <a:bodyPr wrap="square">
            <a:spAutoFit/>
          </a:bodyPr>
          <a:lstStyle/>
          <a:p>
            <a:r>
              <a:rPr lang="en-US" sz="2800" dirty="0"/>
              <a:t>“I am the light which is before all things.  It is I who am all things.  From me all things came forth, and to me all things extend.  Split a piece of wood, and I am there; lift up the stone, and you will find me.” </a:t>
            </a:r>
            <a:endParaRPr lang="en-US" sz="2800" dirty="0" smtClean="0"/>
          </a:p>
          <a:p>
            <a:r>
              <a:rPr lang="en-US" sz="2800" dirty="0"/>
              <a:t> </a:t>
            </a:r>
          </a:p>
          <a:p>
            <a:r>
              <a:rPr lang="en-US" sz="2800" dirty="0"/>
              <a:t>(The Gospel of Thomas) </a:t>
            </a:r>
          </a:p>
        </p:txBody>
      </p:sp>
      <p:pic>
        <p:nvPicPr>
          <p:cNvPr id="3" name="Picture 2"/>
          <p:cNvPicPr>
            <a:picLocks noChangeAspect="1"/>
          </p:cNvPicPr>
          <p:nvPr/>
        </p:nvPicPr>
        <p:blipFill>
          <a:blip r:embed="rId2"/>
          <a:stretch>
            <a:fillRect/>
          </a:stretch>
        </p:blipFill>
        <p:spPr>
          <a:xfrm>
            <a:off x="1064312" y="1369320"/>
            <a:ext cx="2257898" cy="2448707"/>
          </a:xfrm>
          <a:prstGeom prst="rect">
            <a:avLst/>
          </a:prstGeom>
        </p:spPr>
      </p:pic>
    </p:spTree>
    <p:extLst>
      <p:ext uri="{BB962C8B-B14F-4D97-AF65-F5344CB8AC3E}">
        <p14:creationId xmlns:p14="http://schemas.microsoft.com/office/powerpoint/2010/main" val="2238909834"/>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1730" y="870412"/>
            <a:ext cx="6728584" cy="3970318"/>
          </a:xfrm>
          <a:prstGeom prst="rect">
            <a:avLst/>
          </a:prstGeom>
        </p:spPr>
        <p:txBody>
          <a:bodyPr wrap="square">
            <a:spAutoFit/>
          </a:bodyPr>
          <a:lstStyle/>
          <a:p>
            <a:r>
              <a:rPr lang="en-US" sz="2800" dirty="0" smtClean="0"/>
              <a:t>“</a:t>
            </a:r>
            <a:r>
              <a:rPr lang="en-US" sz="2800" dirty="0"/>
              <a:t>These Manifestations of God have each a twofold station.  One is the station of pure abstraction and essential unity.... The other station is the station of distinction, and </a:t>
            </a:r>
            <a:r>
              <a:rPr lang="en-US" sz="2800" dirty="0" err="1"/>
              <a:t>pertaineth</a:t>
            </a:r>
            <a:r>
              <a:rPr lang="en-US" sz="2800" dirty="0"/>
              <a:t> to the world of creation, and to the limitations thereof</a:t>
            </a:r>
            <a:r>
              <a:rPr lang="en-US" sz="2800" dirty="0" smtClean="0"/>
              <a:t>.”</a:t>
            </a:r>
          </a:p>
          <a:p>
            <a:endParaRPr lang="en-US" sz="2800" dirty="0"/>
          </a:p>
          <a:p>
            <a:r>
              <a:rPr lang="en-US" sz="2800" dirty="0" smtClean="0"/>
              <a:t>(</a:t>
            </a:r>
            <a:r>
              <a:rPr lang="en-US" sz="2800" dirty="0" err="1" smtClean="0"/>
              <a:t>Kitab-i-Iqan</a:t>
            </a:r>
            <a:r>
              <a:rPr lang="en-US" sz="2800" dirty="0" smtClean="0"/>
              <a:t> #161ff)</a:t>
            </a:r>
            <a:endParaRPr lang="en-US" sz="2800" dirty="0"/>
          </a:p>
        </p:txBody>
      </p:sp>
      <p:sp>
        <p:nvSpPr>
          <p:cNvPr id="4" name="TextBox 3"/>
          <p:cNvSpPr txBox="1"/>
          <p:nvPr/>
        </p:nvSpPr>
        <p:spPr>
          <a:xfrm>
            <a:off x="1039599" y="3991696"/>
            <a:ext cx="2303126" cy="646331"/>
          </a:xfrm>
          <a:prstGeom prst="rect">
            <a:avLst/>
          </a:prstGeom>
          <a:noFill/>
        </p:spPr>
        <p:txBody>
          <a:bodyPr wrap="square" rtlCol="0">
            <a:spAutoFit/>
          </a:bodyPr>
          <a:lstStyle/>
          <a:p>
            <a:r>
              <a:rPr lang="en-US" sz="2000" dirty="0"/>
              <a:t>Bahá’u’lláh</a:t>
            </a:r>
          </a:p>
          <a:p>
            <a:r>
              <a:rPr lang="en-US" sz="1600" dirty="0">
                <a:latin typeface="Bookman Old Style" panose="02050604050505020204" pitchFamily="18" charset="0"/>
              </a:rPr>
              <a:t>(</a:t>
            </a:r>
            <a:r>
              <a:rPr lang="en-US" sz="1600" dirty="0" smtClean="0">
                <a:latin typeface="Bookman Old Style" panose="02050604050505020204" pitchFamily="18" charset="0"/>
              </a:rPr>
              <a:t>1817-1892)</a:t>
            </a:r>
            <a:endParaRPr lang="en-US" sz="1600" dirty="0">
              <a:latin typeface="Bookman Old Style" panose="02050604050505020204" pitchFamily="18" charset="0"/>
            </a:endParaRPr>
          </a:p>
        </p:txBody>
      </p:sp>
      <p:pic>
        <p:nvPicPr>
          <p:cNvPr id="1026" name="Picture 2" descr="http://www.bahaullah.org/bahaullah.jpg?0441329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39599" y="969264"/>
            <a:ext cx="2400300" cy="2857500"/>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967203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64666" y="912641"/>
            <a:ext cx="7363968" cy="6124754"/>
          </a:xfrm>
          <a:prstGeom prst="rect">
            <a:avLst/>
          </a:prstGeom>
        </p:spPr>
        <p:txBody>
          <a:bodyPr wrap="square">
            <a:spAutoFit/>
          </a:bodyPr>
          <a:lstStyle/>
          <a:p>
            <a:r>
              <a:rPr lang="en-US" sz="2800" dirty="0" smtClean="0"/>
              <a:t>“Adversity, prolonged,</a:t>
            </a:r>
            <a:r>
              <a:rPr lang="en-US" sz="2800" dirty="0"/>
              <a:t> worldwide, afflictive, allied to chaos and universal destruction, must needs convulse the nations, stir the conscience of the world, disillusion the masses, precipitate a radical change in the very conception of society, and coalesce ultimately the disjointed, the bleeding limbs of mankind into one body, single, organically united, and indivisible.</a:t>
            </a:r>
            <a:r>
              <a:rPr lang="en-US" sz="2800" dirty="0" smtClean="0"/>
              <a:t>”</a:t>
            </a:r>
          </a:p>
          <a:p>
            <a:r>
              <a:rPr lang="en-US" sz="2800" dirty="0" smtClean="0"/>
              <a:t>(</a:t>
            </a:r>
            <a:r>
              <a:rPr lang="en-US" sz="2800" i="1" dirty="0" smtClean="0"/>
              <a:t>The Promised Day Is Come, </a:t>
            </a:r>
            <a:r>
              <a:rPr lang="en-US" sz="2800" dirty="0" smtClean="0"/>
              <a:t>p.122-123) </a:t>
            </a:r>
          </a:p>
          <a:p>
            <a:endParaRPr lang="en-US" sz="2800" dirty="0"/>
          </a:p>
          <a:p>
            <a:endParaRPr lang="en-US" sz="2800" dirty="0"/>
          </a:p>
          <a:p>
            <a:endParaRPr lang="en-US" sz="2800" dirty="0">
              <a:solidFill>
                <a:schemeClr val="bg1"/>
              </a:solidFill>
            </a:endParaRPr>
          </a:p>
        </p:txBody>
      </p:sp>
      <p:sp>
        <p:nvSpPr>
          <p:cNvPr id="4" name="TextBox 3"/>
          <p:cNvSpPr txBox="1"/>
          <p:nvPr/>
        </p:nvSpPr>
        <p:spPr>
          <a:xfrm>
            <a:off x="801751" y="5204460"/>
            <a:ext cx="3070834" cy="769441"/>
          </a:xfrm>
          <a:prstGeom prst="rect">
            <a:avLst/>
          </a:prstGeom>
          <a:noFill/>
        </p:spPr>
        <p:txBody>
          <a:bodyPr wrap="square" rtlCol="0">
            <a:spAutoFit/>
          </a:bodyPr>
          <a:lstStyle/>
          <a:p>
            <a:r>
              <a:rPr lang="en-US" sz="2400" dirty="0" err="1" smtClean="0"/>
              <a:t>Shoghi</a:t>
            </a:r>
            <a:r>
              <a:rPr lang="en-US" sz="2400" dirty="0" smtClean="0"/>
              <a:t> Effendi</a:t>
            </a:r>
          </a:p>
          <a:p>
            <a:r>
              <a:rPr lang="en-US" sz="2000" dirty="0" smtClean="0">
                <a:latin typeface="Bookman Old Style" panose="02050604050505020204" pitchFamily="18" charset="0"/>
              </a:rPr>
              <a:t>(1897-1957)</a:t>
            </a:r>
          </a:p>
        </p:txBody>
      </p:sp>
      <p:pic>
        <p:nvPicPr>
          <p:cNvPr id="4100" name="Picture 4" descr="https://processbahai.wordpress.com/files/2009/07/shoghi-effendi.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56005" y="912641"/>
            <a:ext cx="3362325" cy="4057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6839004"/>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45334" y="898867"/>
            <a:ext cx="7758806" cy="4893647"/>
          </a:xfrm>
          <a:prstGeom prst="rect">
            <a:avLst/>
          </a:prstGeom>
        </p:spPr>
        <p:txBody>
          <a:bodyPr wrap="square">
            <a:spAutoFit/>
          </a:bodyPr>
          <a:lstStyle/>
          <a:p>
            <a:r>
              <a:rPr lang="en-US" sz="2400" dirty="0" smtClean="0"/>
              <a:t>“But </a:t>
            </a:r>
            <a:r>
              <a:rPr lang="en-US" sz="2400" dirty="0"/>
              <a:t>the universal divine Intellect, which transcends nature, is the outpouring grace of the pre-existent Power. </a:t>
            </a:r>
            <a:r>
              <a:rPr lang="en-US" sz="2400" dirty="0" smtClean="0"/>
              <a:t> It</a:t>
            </a:r>
            <a:r>
              <a:rPr lang="en-US" sz="2400" dirty="0"/>
              <a:t> encompasses all existing realities and receives its share of the lights and mysteries of God. It is an all-knowing power, not a power of investigation and </a:t>
            </a:r>
            <a:r>
              <a:rPr lang="en-US" sz="2400" dirty="0" smtClean="0"/>
              <a:t>sensing…. This </a:t>
            </a:r>
            <a:r>
              <a:rPr lang="en-US" sz="2400" dirty="0"/>
              <a:t>divine intellectual power is confined to the holy Manifestations and the Daysprings of </a:t>
            </a:r>
            <a:r>
              <a:rPr lang="en-US" sz="2400" dirty="0" err="1"/>
              <a:t>prophethood</a:t>
            </a:r>
            <a:r>
              <a:rPr lang="en-US" sz="2400" dirty="0" smtClean="0"/>
              <a:t>.  </a:t>
            </a:r>
            <a:r>
              <a:rPr lang="en-US" sz="2400" dirty="0"/>
              <a:t>A ray of this light falls upon the mirrors of the hearts of the righteous, that they may also receive, through the holy Manifestations, a share and benefit of this power</a:t>
            </a:r>
            <a:r>
              <a:rPr lang="en-US" sz="2400" dirty="0" smtClean="0"/>
              <a:t>.”</a:t>
            </a:r>
          </a:p>
          <a:p>
            <a:endParaRPr lang="en-US" sz="2400" dirty="0" smtClean="0"/>
          </a:p>
          <a:p>
            <a:r>
              <a:rPr lang="en-US" sz="2400" dirty="0" smtClean="0"/>
              <a:t>(</a:t>
            </a:r>
            <a:r>
              <a:rPr lang="en-US" sz="2400" i="1" dirty="0"/>
              <a:t>Some Answered Questions</a:t>
            </a:r>
            <a:r>
              <a:rPr lang="en-US" sz="2400" dirty="0"/>
              <a:t>, </a:t>
            </a:r>
            <a:r>
              <a:rPr lang="en-US" sz="2400" dirty="0" smtClean="0"/>
              <a:t>#58.4)</a:t>
            </a:r>
            <a:endParaRPr lang="en-US" sz="2400" dirty="0"/>
          </a:p>
        </p:txBody>
      </p:sp>
      <p:sp>
        <p:nvSpPr>
          <p:cNvPr id="4" name="TextBox 3"/>
          <p:cNvSpPr txBox="1"/>
          <p:nvPr/>
        </p:nvSpPr>
        <p:spPr>
          <a:xfrm>
            <a:off x="1025561" y="4315752"/>
            <a:ext cx="2303126" cy="600164"/>
          </a:xfrm>
          <a:prstGeom prst="rect">
            <a:avLst/>
          </a:prstGeom>
          <a:noFill/>
        </p:spPr>
        <p:txBody>
          <a:bodyPr wrap="square" rtlCol="0">
            <a:spAutoFit/>
          </a:bodyPr>
          <a:lstStyle/>
          <a:p>
            <a:r>
              <a:rPr lang="en-US" dirty="0"/>
              <a:t>'</a:t>
            </a:r>
            <a:r>
              <a:rPr lang="en-US" dirty="0" err="1"/>
              <a:t>Abdu'l-Bahá</a:t>
            </a:r>
            <a:endParaRPr lang="en-US" dirty="0"/>
          </a:p>
          <a:p>
            <a:r>
              <a:rPr lang="en-US" sz="1500" dirty="0">
                <a:latin typeface="Bookman Old Style" panose="02050604050505020204" pitchFamily="18" charset="0"/>
              </a:rPr>
              <a:t>(1844-1921)</a:t>
            </a:r>
          </a:p>
        </p:txBody>
      </p:sp>
      <p:pic>
        <p:nvPicPr>
          <p:cNvPr id="1028" name="Picture 4" descr="http://www.bahaibahai.com/eng/images/articles/kissing_hands_feet/Abdul_Baha.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30769" y="1018694"/>
            <a:ext cx="2397919" cy="3180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7310204"/>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37589" y="1044419"/>
            <a:ext cx="7340142" cy="4893647"/>
          </a:xfrm>
          <a:prstGeom prst="rect">
            <a:avLst/>
          </a:prstGeom>
        </p:spPr>
        <p:txBody>
          <a:bodyPr wrap="square">
            <a:spAutoFit/>
          </a:bodyPr>
          <a:lstStyle/>
          <a:p>
            <a:r>
              <a:rPr lang="en-US" sz="2600" dirty="0"/>
              <a:t>“The Prophets of God should be regarded as physicians whose task is to foster the well-being of the world and its peoples, that, through the spirit of oneness, they may heal the sickness of a divided humanity.”  </a:t>
            </a:r>
          </a:p>
          <a:p>
            <a:r>
              <a:rPr lang="en-US" sz="2600" dirty="0" smtClean="0"/>
              <a:t>(</a:t>
            </a:r>
            <a:r>
              <a:rPr lang="en-US" sz="2600" i="1" dirty="0" smtClean="0"/>
              <a:t>Gleanings </a:t>
            </a:r>
            <a:r>
              <a:rPr lang="en-US" sz="2600" dirty="0"/>
              <a:t>#34) </a:t>
            </a:r>
            <a:endParaRPr lang="en-US" sz="2600" dirty="0" smtClean="0"/>
          </a:p>
          <a:p>
            <a:endParaRPr lang="en-US" sz="2600" dirty="0"/>
          </a:p>
          <a:p>
            <a:r>
              <a:rPr lang="en-US" sz="2600" dirty="0" smtClean="0"/>
              <a:t>“The </a:t>
            </a:r>
            <a:r>
              <a:rPr lang="en-US" sz="2600" dirty="0"/>
              <a:t>All-Knowing Physician hath His finger on the pulse of mankind. He </a:t>
            </a:r>
            <a:r>
              <a:rPr lang="en-US" sz="2600" dirty="0" err="1"/>
              <a:t>perceiveth</a:t>
            </a:r>
            <a:r>
              <a:rPr lang="en-US" sz="2600" dirty="0"/>
              <a:t> the disease, and </a:t>
            </a:r>
            <a:r>
              <a:rPr lang="en-US" sz="2600" dirty="0" err="1"/>
              <a:t>prescribeth</a:t>
            </a:r>
            <a:r>
              <a:rPr lang="en-US" sz="2600" dirty="0"/>
              <a:t>, in His unerring wisdom, the remedy</a:t>
            </a:r>
            <a:r>
              <a:rPr lang="en-US" sz="2600" dirty="0" smtClean="0"/>
              <a:t>.” </a:t>
            </a:r>
            <a:r>
              <a:rPr lang="en-US" sz="2600" dirty="0"/>
              <a:t> </a:t>
            </a:r>
            <a:r>
              <a:rPr lang="en-US" sz="2600" dirty="0" smtClean="0"/>
              <a:t>(</a:t>
            </a:r>
            <a:r>
              <a:rPr lang="en-US" sz="2600" i="1" dirty="0" smtClean="0"/>
              <a:t>Gleanings </a:t>
            </a:r>
            <a:r>
              <a:rPr lang="en-US" sz="2600" dirty="0" smtClean="0"/>
              <a:t>#106 and </a:t>
            </a:r>
            <a:r>
              <a:rPr lang="en-US" sz="2600" i="1" dirty="0" smtClean="0"/>
              <a:t>Tabernacle of Unity </a:t>
            </a:r>
            <a:r>
              <a:rPr lang="en-US" sz="2600" dirty="0" smtClean="0"/>
              <a:t>#1.4</a:t>
            </a:r>
            <a:endParaRPr lang="en-US" sz="2600" dirty="0"/>
          </a:p>
        </p:txBody>
      </p:sp>
      <p:sp>
        <p:nvSpPr>
          <p:cNvPr id="4" name="TextBox 3"/>
          <p:cNvSpPr txBox="1"/>
          <p:nvPr/>
        </p:nvSpPr>
        <p:spPr>
          <a:xfrm>
            <a:off x="990172" y="4201762"/>
            <a:ext cx="2303126" cy="600164"/>
          </a:xfrm>
          <a:prstGeom prst="rect">
            <a:avLst/>
          </a:prstGeom>
          <a:noFill/>
        </p:spPr>
        <p:txBody>
          <a:bodyPr wrap="square" rtlCol="0">
            <a:spAutoFit/>
          </a:bodyPr>
          <a:lstStyle/>
          <a:p>
            <a:r>
              <a:rPr lang="en-US" dirty="0"/>
              <a:t>Bahá’u’lláh</a:t>
            </a:r>
          </a:p>
          <a:p>
            <a:r>
              <a:rPr lang="en-US" sz="1500" dirty="0">
                <a:latin typeface="Bookman Old Style" panose="02050604050505020204" pitchFamily="18" charset="0"/>
              </a:rPr>
              <a:t>(</a:t>
            </a:r>
            <a:r>
              <a:rPr lang="en-US" sz="1500" dirty="0" smtClean="0">
                <a:latin typeface="Bookman Old Style" panose="02050604050505020204" pitchFamily="18" charset="0"/>
              </a:rPr>
              <a:t>1817-1892)</a:t>
            </a:r>
            <a:endParaRPr lang="en-US" sz="1500" dirty="0">
              <a:latin typeface="Bookman Old Style" panose="02050604050505020204" pitchFamily="18" charset="0"/>
            </a:endParaRPr>
          </a:p>
        </p:txBody>
      </p:sp>
      <p:pic>
        <p:nvPicPr>
          <p:cNvPr id="1026" name="Picture 2" descr="http://www.bahaullah.org/bahaullah.jpg?0441329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90172" y="1179330"/>
            <a:ext cx="2400300" cy="2857500"/>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4200437"/>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00363" y="1018694"/>
            <a:ext cx="7758806" cy="4832092"/>
          </a:xfrm>
          <a:prstGeom prst="rect">
            <a:avLst/>
          </a:prstGeom>
        </p:spPr>
        <p:txBody>
          <a:bodyPr wrap="square">
            <a:spAutoFit/>
          </a:bodyPr>
          <a:lstStyle/>
          <a:p>
            <a:r>
              <a:rPr lang="en-US" sz="2800" dirty="0" smtClean="0"/>
              <a:t>“</a:t>
            </a:r>
            <a:r>
              <a:rPr lang="en-US" sz="2800" dirty="0"/>
              <a:t>...the teachings of Christ and the Prophets are necessary for </a:t>
            </a:r>
            <a:r>
              <a:rPr lang="en-US" sz="2800" dirty="0" smtClean="0"/>
              <a:t>[man’s] education and guidance. Why</a:t>
            </a:r>
            <a:r>
              <a:rPr lang="en-US" sz="2800" dirty="0"/>
              <a:t>?  Because They are the divine Gardeners Who till the earth of human hearts and minds.  They educate man, uproot the weeds, burn the thorns and remodel the waste places into gardens and orchards</a:t>
            </a:r>
            <a:r>
              <a:rPr lang="en-US" sz="2800" dirty="0" smtClean="0"/>
              <a:t>....”</a:t>
            </a:r>
          </a:p>
          <a:p>
            <a:endParaRPr lang="en-US" sz="2800" dirty="0" smtClean="0"/>
          </a:p>
          <a:p>
            <a:r>
              <a:rPr lang="en-US" sz="2800" dirty="0" smtClean="0"/>
              <a:t>(</a:t>
            </a:r>
            <a:r>
              <a:rPr lang="en-US" sz="2800" i="1" dirty="0" smtClean="0"/>
              <a:t>The Promulgation of Universal Peace</a:t>
            </a:r>
            <a:r>
              <a:rPr lang="en-US" sz="2800" dirty="0" smtClean="0"/>
              <a:t>, p. 295)</a:t>
            </a:r>
            <a:endParaRPr lang="en-US" sz="2800" dirty="0"/>
          </a:p>
        </p:txBody>
      </p:sp>
      <p:sp>
        <p:nvSpPr>
          <p:cNvPr id="4" name="TextBox 3"/>
          <p:cNvSpPr txBox="1"/>
          <p:nvPr/>
        </p:nvSpPr>
        <p:spPr>
          <a:xfrm>
            <a:off x="1025561" y="4315752"/>
            <a:ext cx="2303126" cy="600164"/>
          </a:xfrm>
          <a:prstGeom prst="rect">
            <a:avLst/>
          </a:prstGeom>
          <a:noFill/>
        </p:spPr>
        <p:txBody>
          <a:bodyPr wrap="square" rtlCol="0">
            <a:spAutoFit/>
          </a:bodyPr>
          <a:lstStyle/>
          <a:p>
            <a:r>
              <a:rPr lang="en-US" dirty="0"/>
              <a:t>'</a:t>
            </a:r>
            <a:r>
              <a:rPr lang="en-US" dirty="0" err="1"/>
              <a:t>Abdu'l-Bahá</a:t>
            </a:r>
            <a:endParaRPr lang="en-US" dirty="0"/>
          </a:p>
          <a:p>
            <a:r>
              <a:rPr lang="en-US" sz="1500" dirty="0">
                <a:latin typeface="Bookman Old Style" panose="02050604050505020204" pitchFamily="18" charset="0"/>
              </a:rPr>
              <a:t>(1844-1921)</a:t>
            </a:r>
          </a:p>
        </p:txBody>
      </p:sp>
      <p:pic>
        <p:nvPicPr>
          <p:cNvPr id="1028" name="Picture 4" descr="http://www.bahaibahai.com/eng/images/articles/kissing_hands_feet/Abdul_Baha.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30769" y="1018694"/>
            <a:ext cx="2397919" cy="3180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5262831"/>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pa.msu.edu/cmp/uec/imgs/coal_diamond.jpg"/>
          <p:cNvPicPr>
            <a:picLocks noChangeAspect="1" noChangeArrowheads="1"/>
          </p:cNvPicPr>
          <p:nvPr/>
        </p:nvPicPr>
        <p:blipFill>
          <a:blip r:embed="rId2" cstate="print"/>
          <a:srcRect/>
          <a:stretch>
            <a:fillRect/>
          </a:stretch>
        </p:blipFill>
        <p:spPr bwMode="auto">
          <a:xfrm>
            <a:off x="2209800" y="685800"/>
            <a:ext cx="4038600" cy="2773496"/>
          </a:xfrm>
          <a:prstGeom prst="rect">
            <a:avLst/>
          </a:prstGeom>
          <a:noFill/>
        </p:spPr>
      </p:pic>
      <p:pic>
        <p:nvPicPr>
          <p:cNvPr id="4100" name="Picture 4" descr="http://farm4.static.flickr.com/3298/4567988768_eb8e156eee.jpg"/>
          <p:cNvPicPr>
            <a:picLocks noChangeAspect="1" noChangeArrowheads="1"/>
          </p:cNvPicPr>
          <p:nvPr/>
        </p:nvPicPr>
        <p:blipFill>
          <a:blip r:embed="rId3" cstate="print"/>
          <a:srcRect/>
          <a:stretch>
            <a:fillRect/>
          </a:stretch>
        </p:blipFill>
        <p:spPr bwMode="auto">
          <a:xfrm>
            <a:off x="6477000" y="1143000"/>
            <a:ext cx="3810000" cy="4762500"/>
          </a:xfrm>
          <a:prstGeom prst="rect">
            <a:avLst/>
          </a:prstGeom>
          <a:noFill/>
        </p:spPr>
      </p:pic>
      <p:pic>
        <p:nvPicPr>
          <p:cNvPr id="4102" name="Picture 6" descr="http://www.saturdayeveningpost.com/wp-content/uploads/satevepost/photo_20090627_tree_pruning-400x295.jpg"/>
          <p:cNvPicPr>
            <a:picLocks noChangeAspect="1" noChangeArrowheads="1"/>
          </p:cNvPicPr>
          <p:nvPr/>
        </p:nvPicPr>
        <p:blipFill>
          <a:blip r:embed="rId4" cstate="print"/>
          <a:srcRect/>
          <a:stretch>
            <a:fillRect/>
          </a:stretch>
        </p:blipFill>
        <p:spPr bwMode="auto">
          <a:xfrm>
            <a:off x="2286000" y="3657600"/>
            <a:ext cx="3810000" cy="2809876"/>
          </a:xfrm>
          <a:prstGeom prst="rect">
            <a:avLst/>
          </a:prstGeom>
          <a:noFill/>
        </p:spPr>
      </p:pic>
      <p:pic>
        <p:nvPicPr>
          <p:cNvPr id="4104" name="Picture 8" descr="http://www.statesymbolsusa.org/IMAGES/Maryland/ThoroughbredHorse-racing.jpg"/>
          <p:cNvPicPr>
            <a:picLocks noChangeAspect="1" noChangeArrowheads="1"/>
          </p:cNvPicPr>
          <p:nvPr/>
        </p:nvPicPr>
        <p:blipFill>
          <a:blip r:embed="rId5" cstate="print"/>
          <a:srcRect/>
          <a:stretch>
            <a:fillRect/>
          </a:stretch>
        </p:blipFill>
        <p:spPr bwMode="auto">
          <a:xfrm>
            <a:off x="2400300" y="533400"/>
            <a:ext cx="3619500" cy="3000376"/>
          </a:xfrm>
          <a:prstGeom prst="rect">
            <a:avLst/>
          </a:prstGeom>
          <a:noFill/>
        </p:spPr>
      </p:pic>
      <p:pic>
        <p:nvPicPr>
          <p:cNvPr id="4105" name="Picture 9"/>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324600" y="533400"/>
            <a:ext cx="4038600" cy="6019800"/>
          </a:xfrm>
          <a:prstGeom prst="rect">
            <a:avLst/>
          </a:prstGeom>
          <a:noFill/>
          <a:ln w="9525">
            <a:noFill/>
            <a:miter lim="800000"/>
            <a:headEnd/>
            <a:tailEnd/>
          </a:ln>
        </p:spPr>
      </p:pic>
    </p:spTree>
    <p:extLst>
      <p:ext uri="{BB962C8B-B14F-4D97-AF65-F5344CB8AC3E}">
        <p14:creationId xmlns:p14="http://schemas.microsoft.com/office/powerpoint/2010/main" val="15634475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00"/>
                                        </p:tgtEl>
                                        <p:attrNameLst>
                                          <p:attrName>style.visibility</p:attrName>
                                        </p:attrNameLst>
                                      </p:cBhvr>
                                      <p:to>
                                        <p:strVal val="visible"/>
                                      </p:to>
                                    </p:set>
                                    <p:animEffect transition="in" filter="fade">
                                      <p:cBhvr>
                                        <p:cTn id="12" dur="1000"/>
                                        <p:tgtEl>
                                          <p:spTgt spid="410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102"/>
                                        </p:tgtEl>
                                        <p:attrNameLst>
                                          <p:attrName>style.visibility</p:attrName>
                                        </p:attrNameLst>
                                      </p:cBhvr>
                                      <p:to>
                                        <p:strVal val="visible"/>
                                      </p:to>
                                    </p:set>
                                    <p:animEffect transition="in" filter="fade">
                                      <p:cBhvr>
                                        <p:cTn id="17" dur="1000"/>
                                        <p:tgtEl>
                                          <p:spTgt spid="410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2000"/>
                                        <p:tgtEl>
                                          <p:spTgt spid="4098"/>
                                        </p:tgtEl>
                                      </p:cBhvr>
                                    </p:animEffect>
                                    <p:set>
                                      <p:cBhvr>
                                        <p:cTn id="22" dur="1" fill="hold">
                                          <p:stCondLst>
                                            <p:cond delay="1999"/>
                                          </p:stCondLst>
                                        </p:cTn>
                                        <p:tgtEl>
                                          <p:spTgt spid="4098"/>
                                        </p:tgtEl>
                                        <p:attrNameLst>
                                          <p:attrName>style.visibility</p:attrName>
                                        </p:attrNameLst>
                                      </p:cBhvr>
                                      <p:to>
                                        <p:strVal val="hidden"/>
                                      </p:to>
                                    </p:set>
                                  </p:childTnLst>
                                </p:cTn>
                              </p:par>
                              <p:par>
                                <p:cTn id="23" presetID="10" presetClass="entr" presetSubtype="0" fill="hold" nodeType="withEffect">
                                  <p:stCondLst>
                                    <p:cond delay="0"/>
                                  </p:stCondLst>
                                  <p:childTnLst>
                                    <p:set>
                                      <p:cBhvr>
                                        <p:cTn id="24" dur="1" fill="hold">
                                          <p:stCondLst>
                                            <p:cond delay="0"/>
                                          </p:stCondLst>
                                        </p:cTn>
                                        <p:tgtEl>
                                          <p:spTgt spid="4104"/>
                                        </p:tgtEl>
                                        <p:attrNameLst>
                                          <p:attrName>style.visibility</p:attrName>
                                        </p:attrNameLst>
                                      </p:cBhvr>
                                      <p:to>
                                        <p:strVal val="visible"/>
                                      </p:to>
                                    </p:set>
                                    <p:animEffect transition="in" filter="fade">
                                      <p:cBhvr>
                                        <p:cTn id="25" dur="1000"/>
                                        <p:tgtEl>
                                          <p:spTgt spid="410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2000"/>
                                        <p:tgtEl>
                                          <p:spTgt spid="4100"/>
                                        </p:tgtEl>
                                      </p:cBhvr>
                                    </p:animEffect>
                                    <p:set>
                                      <p:cBhvr>
                                        <p:cTn id="30" dur="1" fill="hold">
                                          <p:stCondLst>
                                            <p:cond delay="1999"/>
                                          </p:stCondLst>
                                        </p:cTn>
                                        <p:tgtEl>
                                          <p:spTgt spid="4100"/>
                                        </p:tgtEl>
                                        <p:attrNameLst>
                                          <p:attrName>style.visibility</p:attrName>
                                        </p:attrNameLst>
                                      </p:cBhvr>
                                      <p:to>
                                        <p:strVal val="hidden"/>
                                      </p:to>
                                    </p:set>
                                  </p:childTnLst>
                                </p:cTn>
                              </p:par>
                              <p:par>
                                <p:cTn id="31" presetID="10" presetClass="entr" presetSubtype="0" fill="hold" nodeType="withEffect">
                                  <p:stCondLst>
                                    <p:cond delay="0"/>
                                  </p:stCondLst>
                                  <p:childTnLst>
                                    <p:set>
                                      <p:cBhvr>
                                        <p:cTn id="32" dur="1" fill="hold">
                                          <p:stCondLst>
                                            <p:cond delay="0"/>
                                          </p:stCondLst>
                                        </p:cTn>
                                        <p:tgtEl>
                                          <p:spTgt spid="4105"/>
                                        </p:tgtEl>
                                        <p:attrNameLst>
                                          <p:attrName>style.visibility</p:attrName>
                                        </p:attrNameLst>
                                      </p:cBhvr>
                                      <p:to>
                                        <p:strVal val="visible"/>
                                      </p:to>
                                    </p:set>
                                    <p:animEffect transition="in" filter="fade">
                                      <p:cBhvr>
                                        <p:cTn id="33" dur="1000"/>
                                        <p:tgtEl>
                                          <p:spTgt spid="4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00363" y="1018694"/>
            <a:ext cx="7758806" cy="3539430"/>
          </a:xfrm>
          <a:prstGeom prst="rect">
            <a:avLst/>
          </a:prstGeom>
        </p:spPr>
        <p:txBody>
          <a:bodyPr wrap="square">
            <a:spAutoFit/>
          </a:bodyPr>
          <a:lstStyle/>
          <a:p>
            <a:r>
              <a:rPr lang="en-US" sz="2800" dirty="0" smtClean="0"/>
              <a:t>“The </a:t>
            </a:r>
            <a:r>
              <a:rPr lang="en-US" sz="2800" dirty="0"/>
              <a:t>Holy Divine Manifestations are Unique and Peerless.  They are the Archetypes of Celestial and Spiritual Virtues in their own age and cycle.  They stand on the Mount of Vision and they foreshadow the perfection of the evolving race</a:t>
            </a:r>
            <a:r>
              <a:rPr lang="en-US" sz="2800" dirty="0" smtClean="0"/>
              <a:t>.” </a:t>
            </a:r>
          </a:p>
          <a:p>
            <a:endParaRPr lang="en-US" sz="2800" dirty="0"/>
          </a:p>
          <a:p>
            <a:r>
              <a:rPr lang="en-US" sz="2800" dirty="0" smtClean="0"/>
              <a:t>(Pilgrim </a:t>
            </a:r>
            <a:r>
              <a:rPr lang="en-US" sz="2800" dirty="0"/>
              <a:t>notes of </a:t>
            </a:r>
            <a:r>
              <a:rPr lang="en-US" sz="2800" dirty="0" smtClean="0"/>
              <a:t>Dr</a:t>
            </a:r>
            <a:r>
              <a:rPr lang="en-US" sz="2800" dirty="0"/>
              <a:t>. </a:t>
            </a:r>
            <a:r>
              <a:rPr lang="en-US" sz="2800" dirty="0" err="1"/>
              <a:t>Fallscheer</a:t>
            </a:r>
            <a:r>
              <a:rPr lang="en-US" sz="2800" dirty="0"/>
              <a:t>, 1909-1910</a:t>
            </a:r>
            <a:r>
              <a:rPr lang="en-US" sz="2800" dirty="0" smtClean="0"/>
              <a:t>)</a:t>
            </a:r>
          </a:p>
        </p:txBody>
      </p:sp>
      <p:sp>
        <p:nvSpPr>
          <p:cNvPr id="4" name="TextBox 3"/>
          <p:cNvSpPr txBox="1"/>
          <p:nvPr/>
        </p:nvSpPr>
        <p:spPr>
          <a:xfrm>
            <a:off x="1025561" y="4315752"/>
            <a:ext cx="2303126" cy="600164"/>
          </a:xfrm>
          <a:prstGeom prst="rect">
            <a:avLst/>
          </a:prstGeom>
          <a:noFill/>
        </p:spPr>
        <p:txBody>
          <a:bodyPr wrap="square" rtlCol="0">
            <a:spAutoFit/>
          </a:bodyPr>
          <a:lstStyle/>
          <a:p>
            <a:r>
              <a:rPr lang="en-US" dirty="0"/>
              <a:t>'</a:t>
            </a:r>
            <a:r>
              <a:rPr lang="en-US" dirty="0" err="1"/>
              <a:t>Abdu'l-Bahá</a:t>
            </a:r>
            <a:endParaRPr lang="en-US" dirty="0"/>
          </a:p>
          <a:p>
            <a:r>
              <a:rPr lang="en-US" sz="1500" dirty="0">
                <a:latin typeface="Bookman Old Style" panose="02050604050505020204" pitchFamily="18" charset="0"/>
              </a:rPr>
              <a:t>(1844-1921)</a:t>
            </a:r>
          </a:p>
        </p:txBody>
      </p:sp>
      <p:pic>
        <p:nvPicPr>
          <p:cNvPr id="1028" name="Picture 4" descr="http://www.bahaibahai.com/eng/images/articles/kissing_hands_feet/Abdul_Baha.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30769" y="1018694"/>
            <a:ext cx="2397919" cy="3180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4528207"/>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http://www.maniacworld.com/Joshua-Bell-Washington-Post-Experiment.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11406" y="1092294"/>
            <a:ext cx="5632791" cy="4669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2932787"/>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8" name="Picture 6" descr="http://lh6.ggpht.com/_lJ800S4CaE8/SvcLJcPJ5vI/AAAAAAAAAh4/S7u1aauAxiE/Messiah_Manuscript5.jpg"/>
          <p:cNvPicPr>
            <a:picLocks noChangeAspect="1" noChangeArrowheads="1"/>
          </p:cNvPicPr>
          <p:nvPr/>
        </p:nvPicPr>
        <p:blipFill>
          <a:blip r:embed="rId3" cstate="print"/>
          <a:srcRect/>
          <a:stretch>
            <a:fillRect/>
          </a:stretch>
        </p:blipFill>
        <p:spPr bwMode="auto">
          <a:xfrm>
            <a:off x="809468" y="254833"/>
            <a:ext cx="4348315" cy="3280280"/>
          </a:xfrm>
          <a:prstGeom prst="rect">
            <a:avLst/>
          </a:prstGeom>
          <a:noFill/>
        </p:spPr>
      </p:pic>
      <p:pic>
        <p:nvPicPr>
          <p:cNvPr id="10247" name="Picture 7" descr="Mark Tobey - Geography of Phantasy"/>
          <p:cNvPicPr>
            <a:picLocks noChangeAspect="1" noChangeArrowheads="1"/>
          </p:cNvPicPr>
          <p:nvPr/>
        </p:nvPicPr>
        <p:blipFill>
          <a:blip r:embed="rId4" cstate="print"/>
          <a:srcRect/>
          <a:stretch>
            <a:fillRect/>
          </a:stretch>
        </p:blipFill>
        <p:spPr bwMode="auto">
          <a:xfrm>
            <a:off x="668792" y="3446147"/>
            <a:ext cx="4524188" cy="3179504"/>
          </a:xfrm>
          <a:prstGeom prst="rect">
            <a:avLst/>
          </a:prstGeom>
          <a:noFill/>
        </p:spPr>
      </p:pic>
      <p:pic>
        <p:nvPicPr>
          <p:cNvPr id="10245" name="Picture 5" descr="http://www.onecountry.org/oc94/images/oc94redm.jpg"/>
          <p:cNvPicPr>
            <a:picLocks noChangeAspect="1" noChangeArrowheads="1"/>
          </p:cNvPicPr>
          <p:nvPr/>
        </p:nvPicPr>
        <p:blipFill>
          <a:blip r:embed="rId5" cstate="print"/>
          <a:srcRect/>
          <a:stretch>
            <a:fillRect/>
          </a:stretch>
        </p:blipFill>
        <p:spPr bwMode="auto">
          <a:xfrm>
            <a:off x="715447" y="3378699"/>
            <a:ext cx="4631336" cy="3275340"/>
          </a:xfrm>
          <a:prstGeom prst="rect">
            <a:avLst/>
          </a:prstGeom>
          <a:noFill/>
        </p:spPr>
      </p:pic>
      <p:pic>
        <p:nvPicPr>
          <p:cNvPr id="17409" name="Picture 1"/>
          <p:cNvPicPr>
            <a:picLocks noChangeAspect="1" noChangeArrowheads="1"/>
          </p:cNvPicPr>
          <p:nvPr/>
        </p:nvPicPr>
        <p:blipFill>
          <a:blip r:embed="rId6" cstate="print"/>
          <a:srcRect/>
          <a:stretch>
            <a:fillRect/>
          </a:stretch>
        </p:blipFill>
        <p:spPr bwMode="auto">
          <a:xfrm>
            <a:off x="5577078" y="254832"/>
            <a:ext cx="4031617" cy="6432618"/>
          </a:xfrm>
          <a:prstGeom prst="rect">
            <a:avLst/>
          </a:prstGeom>
          <a:noFill/>
          <a:ln w="12700">
            <a:noFill/>
            <a:miter lim="800000"/>
            <a:headEnd/>
            <a:tailEnd/>
          </a:ln>
        </p:spPr>
      </p:pic>
      <p:pic>
        <p:nvPicPr>
          <p:cNvPr id="10243" name="Picture 3" descr="C:\Users\Steven\Desktop\Beethoven_opus_101_manuscript.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54002" y="194874"/>
            <a:ext cx="4943483" cy="3155437"/>
          </a:xfrm>
          <a:prstGeom prst="rect">
            <a:avLst/>
          </a:prstGeom>
          <a:noFill/>
        </p:spPr>
      </p:pic>
      <p:pic>
        <p:nvPicPr>
          <p:cNvPr id="10253" name="Picture 13" descr="Leaf from the Epistle to the Son of the Wolf (Lawh-i-Ibn-i-Dhi'b), in the Revelation handwriting of Mirza Aqa Jan, the secretary of Bahá’u’lláh."/>
          <p:cNvPicPr>
            <a:picLocks noChangeAspect="1" noChangeArrowheads="1"/>
          </p:cNvPicPr>
          <p:nvPr/>
        </p:nvPicPr>
        <p:blipFill>
          <a:blip r:embed="rId8" cstate="print"/>
          <a:srcRect/>
          <a:stretch>
            <a:fillRect/>
          </a:stretch>
        </p:blipFill>
        <p:spPr bwMode="auto">
          <a:xfrm>
            <a:off x="5396080" y="316631"/>
            <a:ext cx="5017020" cy="6370819"/>
          </a:xfrm>
          <a:prstGeom prst="rect">
            <a:avLst/>
          </a:prstGeom>
          <a:noFill/>
        </p:spPr>
      </p:pic>
    </p:spTree>
    <p:extLst>
      <p:ext uri="{BB962C8B-B14F-4D97-AF65-F5344CB8AC3E}">
        <p14:creationId xmlns:p14="http://schemas.microsoft.com/office/powerpoint/2010/main" val="1455448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40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4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318"/>
                                        </p:tgtEl>
                                        <p:attrNameLst>
                                          <p:attrName>style.visibility</p:attrName>
                                        </p:attrNameLst>
                                      </p:cBhvr>
                                      <p:to>
                                        <p:strVal val="visible"/>
                                      </p:to>
                                    </p:set>
                                  </p:childTnLst>
                                </p:cTn>
                              </p:par>
                              <p:par>
                                <p:cTn id="19" presetID="10" presetClass="exit" presetSubtype="0" fill="hold" nodeType="withEffect">
                                  <p:stCondLst>
                                    <p:cond delay="0"/>
                                  </p:stCondLst>
                                  <p:childTnLst>
                                    <p:animEffect transition="out" filter="fade">
                                      <p:cBhvr>
                                        <p:cTn id="20" dur="2000"/>
                                        <p:tgtEl>
                                          <p:spTgt spid="10243"/>
                                        </p:tgtEl>
                                      </p:cBhvr>
                                    </p:animEffect>
                                    <p:set>
                                      <p:cBhvr>
                                        <p:cTn id="21" dur="1" fill="hold">
                                          <p:stCondLst>
                                            <p:cond delay="1999"/>
                                          </p:stCondLst>
                                        </p:cTn>
                                        <p:tgtEl>
                                          <p:spTgt spid="10243"/>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0253"/>
                                        </p:tgtEl>
                                        <p:attrNameLst>
                                          <p:attrName>style.visibility</p:attrName>
                                        </p:attrNameLst>
                                      </p:cBhvr>
                                      <p:to>
                                        <p:strVal val="visible"/>
                                      </p:to>
                                    </p:set>
                                  </p:childTnLst>
                                </p:cTn>
                              </p:par>
                              <p:par>
                                <p:cTn id="26" presetID="10" presetClass="exit" presetSubtype="0" fill="hold" nodeType="withEffect">
                                  <p:stCondLst>
                                    <p:cond delay="0"/>
                                  </p:stCondLst>
                                  <p:childTnLst>
                                    <p:animEffect transition="out" filter="fade">
                                      <p:cBhvr>
                                        <p:cTn id="27" dur="2000"/>
                                        <p:tgtEl>
                                          <p:spTgt spid="17409"/>
                                        </p:tgtEl>
                                      </p:cBhvr>
                                    </p:animEffect>
                                    <p:set>
                                      <p:cBhvr>
                                        <p:cTn id="28" dur="1" fill="hold">
                                          <p:stCondLst>
                                            <p:cond delay="1999"/>
                                          </p:stCondLst>
                                        </p:cTn>
                                        <p:tgtEl>
                                          <p:spTgt spid="17409"/>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247"/>
                                        </p:tgtEl>
                                        <p:attrNameLst>
                                          <p:attrName>style.visibility</p:attrName>
                                        </p:attrNameLst>
                                      </p:cBhvr>
                                      <p:to>
                                        <p:strVal val="visible"/>
                                      </p:to>
                                    </p:set>
                                  </p:childTnLst>
                                </p:cTn>
                              </p:par>
                              <p:par>
                                <p:cTn id="33" presetID="10" presetClass="exit" presetSubtype="0" fill="hold" nodeType="withEffect">
                                  <p:stCondLst>
                                    <p:cond delay="0"/>
                                  </p:stCondLst>
                                  <p:childTnLst>
                                    <p:animEffect transition="out" filter="fade">
                                      <p:cBhvr>
                                        <p:cTn id="34" dur="2000"/>
                                        <p:tgtEl>
                                          <p:spTgt spid="10245"/>
                                        </p:tgtEl>
                                      </p:cBhvr>
                                    </p:animEffect>
                                    <p:set>
                                      <p:cBhvr>
                                        <p:cTn id="35" dur="1" fill="hold">
                                          <p:stCondLst>
                                            <p:cond delay="1999"/>
                                          </p:stCondLst>
                                        </p:cTn>
                                        <p:tgtEl>
                                          <p:spTgt spid="10245"/>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0253"/>
                                        </p:tgtEl>
                                        <p:attrNameLst>
                                          <p:attrName>style.visibility</p:attrName>
                                        </p:attrNameLst>
                                      </p:cBhvr>
                                      <p:to>
                                        <p:strVal val="visible"/>
                                      </p:to>
                                    </p:set>
                                    <p:animEffect transition="in" filter="fade">
                                      <p:cBhvr>
                                        <p:cTn id="40" dur="500"/>
                                        <p:tgtEl>
                                          <p:spTgt spid="102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G_1778.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34738" y="314750"/>
            <a:ext cx="4353031" cy="6301063"/>
          </a:xfrm>
          <a:prstGeom prst="rect">
            <a:avLst/>
          </a:prstGeom>
        </p:spPr>
      </p:pic>
      <p:pic>
        <p:nvPicPr>
          <p:cNvPr id="5" name="Picture 4" descr="IMG_1779.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073930" y="314750"/>
            <a:ext cx="6935159" cy="6306662"/>
          </a:xfrm>
          <a:prstGeom prst="rect">
            <a:avLst/>
          </a:prstGeom>
        </p:spPr>
      </p:pic>
    </p:spTree>
    <p:extLst>
      <p:ext uri="{BB962C8B-B14F-4D97-AF65-F5344CB8AC3E}">
        <p14:creationId xmlns:p14="http://schemas.microsoft.com/office/powerpoint/2010/main" val="31362658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10" presetClass="exit" presetSubtype="0" fill="hold" nodeType="withEffect">
                                  <p:stCondLst>
                                    <p:cond delay="0"/>
                                  </p:stCondLst>
                                  <p:childTnLst>
                                    <p:animEffect transition="out" filter="fade">
                                      <p:cBhvr>
                                        <p:cTn id="9" dur="2000"/>
                                        <p:tgtEl>
                                          <p:spTgt spid="6"/>
                                        </p:tgtEl>
                                      </p:cBhvr>
                                    </p:animEffect>
                                    <p:set>
                                      <p:cBhvr>
                                        <p:cTn id="10"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2" descr="http://www.historylink.org/db_images/MarkTobey1971.JPG"/>
          <p:cNvPicPr>
            <a:picLocks noChangeAspect="1" noChangeArrowheads="1"/>
          </p:cNvPicPr>
          <p:nvPr/>
        </p:nvPicPr>
        <p:blipFill>
          <a:blip r:embed="rId2" cstate="print"/>
          <a:srcRect/>
          <a:stretch>
            <a:fillRect/>
          </a:stretch>
        </p:blipFill>
        <p:spPr bwMode="auto">
          <a:xfrm>
            <a:off x="1086877" y="920051"/>
            <a:ext cx="2106028" cy="2972741"/>
          </a:xfrm>
          <a:prstGeom prst="rect">
            <a:avLst/>
          </a:prstGeom>
          <a:noFill/>
        </p:spPr>
      </p:pic>
      <p:sp>
        <p:nvSpPr>
          <p:cNvPr id="3" name="Rectangle 2"/>
          <p:cNvSpPr txBox="1">
            <a:spLocks noChangeArrowheads="1"/>
          </p:cNvSpPr>
          <p:nvPr/>
        </p:nvSpPr>
        <p:spPr>
          <a:xfrm>
            <a:off x="3057994" y="562015"/>
            <a:ext cx="2632898" cy="1071563"/>
          </a:xfrm>
          <a:prstGeom prst="rect">
            <a:avLst/>
          </a:prstGeom>
          <a:ln/>
        </p:spPr>
        <p:txBody>
          <a:bodyPr/>
          <a:lstStyle/>
          <a:p>
            <a:pPr algn="ctr" defTabSz="642915" fontAlgn="base">
              <a:spcBef>
                <a:spcPct val="0"/>
              </a:spcBef>
              <a:spcAft>
                <a:spcPct val="0"/>
              </a:spcAft>
              <a:defRPr/>
            </a:pPr>
            <a:endParaRPr lang="en-US" sz="2400" kern="0" dirty="0">
              <a:latin typeface="+mj-lt"/>
              <a:ea typeface="+mj-ea"/>
              <a:cs typeface="+mj-cs"/>
            </a:endParaRPr>
          </a:p>
          <a:p>
            <a:pPr algn="ctr" defTabSz="642915" fontAlgn="base">
              <a:spcBef>
                <a:spcPct val="0"/>
              </a:spcBef>
              <a:spcAft>
                <a:spcPct val="0"/>
              </a:spcAft>
              <a:defRPr/>
            </a:pPr>
            <a:r>
              <a:rPr lang="en-US" sz="2400" kern="0" dirty="0" smtClean="0">
                <a:latin typeface="+mj-lt"/>
                <a:ea typeface="+mj-ea"/>
                <a:cs typeface="+mj-cs"/>
              </a:rPr>
              <a:t>Mark Tobey</a:t>
            </a:r>
          </a:p>
          <a:p>
            <a:pPr algn="ctr" defTabSz="642915" fontAlgn="base">
              <a:spcBef>
                <a:spcPct val="0"/>
              </a:spcBef>
              <a:spcAft>
                <a:spcPct val="0"/>
              </a:spcAft>
              <a:defRPr/>
            </a:pPr>
            <a:r>
              <a:rPr lang="en-US" sz="2400" kern="0" dirty="0" smtClean="0">
                <a:latin typeface="+mj-lt"/>
                <a:ea typeface="+mj-ea"/>
                <a:cs typeface="+mj-cs"/>
              </a:rPr>
              <a:t>(1890-1976)</a:t>
            </a:r>
          </a:p>
          <a:p>
            <a:pPr algn="ctr" defTabSz="642915" fontAlgn="base">
              <a:spcBef>
                <a:spcPct val="0"/>
              </a:spcBef>
              <a:spcAft>
                <a:spcPct val="0"/>
              </a:spcAft>
              <a:defRPr/>
            </a:pPr>
            <a:endParaRPr lang="en-US" sz="4400" kern="0" dirty="0">
              <a:latin typeface="+mj-lt"/>
              <a:ea typeface="+mj-ea"/>
              <a:cs typeface="+mj-cs"/>
              <a:sym typeface="Baskerville" pitchFamily="-128" charset="0"/>
            </a:endParaRPr>
          </a:p>
        </p:txBody>
      </p:sp>
      <p:pic>
        <p:nvPicPr>
          <p:cNvPr id="4" name="Picture 11" descr="http://www.lifeatthelake.com/Tobey%20at%20TAM%201.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15136" y="791091"/>
            <a:ext cx="4412593" cy="5686818"/>
          </a:xfrm>
          <a:prstGeom prst="rect">
            <a:avLst/>
          </a:prstGeom>
          <a:noFill/>
        </p:spPr>
      </p:pic>
      <p:sp>
        <p:nvSpPr>
          <p:cNvPr id="5" name="Rectangle 3"/>
          <p:cNvSpPr txBox="1">
            <a:spLocks noChangeArrowheads="1"/>
          </p:cNvSpPr>
          <p:nvPr/>
        </p:nvSpPr>
        <p:spPr>
          <a:xfrm>
            <a:off x="530074" y="3979273"/>
            <a:ext cx="6380391" cy="2498636"/>
          </a:xfrm>
          <a:prstGeom prst="rect">
            <a:avLst/>
          </a:prstGeom>
          <a:ln/>
        </p:spPr>
        <p:txBody>
          <a:bodyPr/>
          <a:lstStyle/>
          <a:p>
            <a:pPr marL="401822" indent="-401822">
              <a:spcBef>
                <a:spcPts val="1969"/>
              </a:spcBef>
              <a:buSzPct val="93000"/>
              <a:buBlip>
                <a:blip r:embed="rId4"/>
              </a:buBlip>
            </a:pPr>
            <a:r>
              <a:rPr lang="en-US" sz="2400" dirty="0"/>
              <a:t>“White lines in movement symbolize light as a unifying idea which flows through the compartmented units of life bringing a dynamic to men’s minds, ever expanding their energies toward a larger relativity.”</a:t>
            </a:r>
            <a:endParaRPr lang="en-US" sz="2400" kern="0" dirty="0">
              <a:sym typeface="Baskerville" pitchFamily="-128" charset="0"/>
            </a:endParaRPr>
          </a:p>
        </p:txBody>
      </p:sp>
    </p:spTree>
    <p:extLst>
      <p:ext uri="{BB962C8B-B14F-4D97-AF65-F5344CB8AC3E}">
        <p14:creationId xmlns:p14="http://schemas.microsoft.com/office/powerpoint/2010/main" val="29975791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654078" y="646384"/>
            <a:ext cx="5575513" cy="1071563"/>
          </a:xfrm>
          <a:ln/>
        </p:spPr>
        <p:txBody>
          <a:bodyPr/>
          <a:lstStyle/>
          <a:p>
            <a:r>
              <a:rPr lang="en-US" sz="2531" dirty="0" smtClean="0"/>
              <a:t>Ludwig van Beethoven</a:t>
            </a:r>
            <a:br>
              <a:rPr lang="en-US" sz="2531" dirty="0" smtClean="0"/>
            </a:br>
            <a:r>
              <a:rPr lang="en-US" sz="2531" dirty="0" smtClean="0"/>
              <a:t>(1770-1827)</a:t>
            </a:r>
            <a:endParaRPr lang="en-US" sz="2531" dirty="0"/>
          </a:p>
        </p:txBody>
      </p:sp>
      <p:sp>
        <p:nvSpPr>
          <p:cNvPr id="19459" name="Rectangle 3"/>
          <p:cNvSpPr>
            <a:spLocks noGrp="1" noChangeArrowheads="1"/>
          </p:cNvSpPr>
          <p:nvPr>
            <p:ph type="body" idx="1"/>
          </p:nvPr>
        </p:nvSpPr>
        <p:spPr>
          <a:xfrm>
            <a:off x="7401976" y="2807908"/>
            <a:ext cx="4170167" cy="3917928"/>
          </a:xfrm>
          <a:ln/>
        </p:spPr>
        <p:txBody>
          <a:bodyPr/>
          <a:lstStyle/>
          <a:p>
            <a:pPr>
              <a:buFontTx/>
              <a:buBlip>
                <a:blip r:embed="rId3"/>
              </a:buBlip>
            </a:pPr>
            <a:r>
              <a:rPr lang="en-US" sz="2672" dirty="0"/>
              <a:t>“Music is the wine which inspires one to new generative processes, and I am Bacchus who presses out this glorious wine for mankind and makes them spiritually drunken.”</a:t>
            </a:r>
          </a:p>
        </p:txBody>
      </p:sp>
      <p:pic>
        <p:nvPicPr>
          <p:cNvPr id="2050" name="Picture 2" descr="http://etalk.sgu.edu/blogs/adityachhikara/files/2009/10/Beethoven2.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28555" y="646384"/>
            <a:ext cx="2145032" cy="1986964"/>
          </a:xfrm>
          <a:prstGeom prst="rect">
            <a:avLst/>
          </a:prstGeom>
          <a:noFill/>
        </p:spPr>
      </p:pic>
      <p:pic>
        <p:nvPicPr>
          <p:cNvPr id="5" name="Picture 3" descr="C:\Users\Steven\Desktop\Beethoven_opus_101_manuscript.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74000" y="2202171"/>
            <a:ext cx="6131601" cy="3913816"/>
          </a:xfrm>
          <a:prstGeom prst="rect">
            <a:avLst/>
          </a:prstGeom>
          <a:noFill/>
        </p:spPr>
      </p:pic>
    </p:spTree>
    <p:extLst>
      <p:ext uri="{BB962C8B-B14F-4D97-AF65-F5344CB8AC3E}">
        <p14:creationId xmlns:p14="http://schemas.microsoft.com/office/powerpoint/2010/main" val="1334138731"/>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81324" y="833811"/>
            <a:ext cx="7363968" cy="6001643"/>
          </a:xfrm>
          <a:prstGeom prst="rect">
            <a:avLst/>
          </a:prstGeom>
        </p:spPr>
        <p:txBody>
          <a:bodyPr wrap="square">
            <a:spAutoFit/>
          </a:bodyPr>
          <a:lstStyle/>
          <a:p>
            <a:r>
              <a:rPr lang="en-US" sz="2400" dirty="0" smtClean="0"/>
              <a:t>“</a:t>
            </a:r>
            <a:r>
              <a:rPr lang="en-US" sz="2400" dirty="0"/>
              <a:t>It seems what we need now is a more profound and </a:t>
            </a:r>
            <a:r>
              <a:rPr lang="en-US" sz="2400" dirty="0" err="1"/>
              <a:t>co-ordinated</a:t>
            </a:r>
            <a:r>
              <a:rPr lang="en-US" sz="2400" dirty="0"/>
              <a:t> </a:t>
            </a:r>
            <a:r>
              <a:rPr lang="en-US" sz="2400" dirty="0" err="1"/>
              <a:t>Bahá'í</a:t>
            </a:r>
            <a:r>
              <a:rPr lang="en-US" sz="2400" dirty="0"/>
              <a:t> scholarship in order to attract such men as you are contacting. The world has -- at least the thinking world -- caught up by now with all the great and universal principles enunciated by </a:t>
            </a:r>
            <a:r>
              <a:rPr lang="en-US" sz="2400" dirty="0" err="1"/>
              <a:t>Bahá'u'lláh</a:t>
            </a:r>
            <a:r>
              <a:rPr lang="en-US" sz="2400" dirty="0"/>
              <a:t> over 70 years ago, and so of course it does not sound "new" to them. But we know that </a:t>
            </a:r>
            <a:r>
              <a:rPr lang="en-US" sz="2400" b="1" dirty="0"/>
              <a:t>the deeper teachings, the capacity of His projected World Order to re-create society, are new and dynamic</a:t>
            </a:r>
            <a:r>
              <a:rPr lang="en-US" sz="2400" dirty="0"/>
              <a:t>. It is these we must learn to present intelligently and enticingly to such men</a:t>
            </a:r>
            <a:r>
              <a:rPr lang="en-US" sz="2400" dirty="0" smtClean="0"/>
              <a:t>!” </a:t>
            </a:r>
            <a:r>
              <a:rPr lang="en-US" sz="2400" dirty="0"/>
              <a:t> </a:t>
            </a:r>
            <a:r>
              <a:rPr lang="en-US" sz="2400" dirty="0" smtClean="0"/>
              <a:t> </a:t>
            </a:r>
          </a:p>
          <a:p>
            <a:r>
              <a:rPr lang="en-US" sz="2400" dirty="0" smtClean="0"/>
              <a:t>(Letter dated 3 July 1949) </a:t>
            </a:r>
          </a:p>
          <a:p>
            <a:endParaRPr lang="en-US" sz="2400" dirty="0"/>
          </a:p>
          <a:p>
            <a:endParaRPr lang="en-US" sz="2400" dirty="0"/>
          </a:p>
          <a:p>
            <a:endParaRPr lang="en-US" sz="2400" dirty="0">
              <a:solidFill>
                <a:schemeClr val="bg1"/>
              </a:solidFill>
            </a:endParaRPr>
          </a:p>
        </p:txBody>
      </p:sp>
      <p:sp>
        <p:nvSpPr>
          <p:cNvPr id="4" name="TextBox 3"/>
          <p:cNvSpPr txBox="1"/>
          <p:nvPr/>
        </p:nvSpPr>
        <p:spPr>
          <a:xfrm>
            <a:off x="486435" y="5062566"/>
            <a:ext cx="3070834" cy="769441"/>
          </a:xfrm>
          <a:prstGeom prst="rect">
            <a:avLst/>
          </a:prstGeom>
          <a:noFill/>
        </p:spPr>
        <p:txBody>
          <a:bodyPr wrap="square" rtlCol="0">
            <a:spAutoFit/>
          </a:bodyPr>
          <a:lstStyle/>
          <a:p>
            <a:r>
              <a:rPr lang="en-US" sz="2400" dirty="0" err="1" smtClean="0"/>
              <a:t>Shoghi</a:t>
            </a:r>
            <a:r>
              <a:rPr lang="en-US" sz="2400" dirty="0" smtClean="0"/>
              <a:t> Effendi</a:t>
            </a:r>
          </a:p>
          <a:p>
            <a:r>
              <a:rPr lang="en-US" sz="2000" dirty="0" smtClean="0">
                <a:latin typeface="Bookman Old Style" panose="02050604050505020204" pitchFamily="18" charset="0"/>
              </a:rPr>
              <a:t>(1897-1957)</a:t>
            </a:r>
          </a:p>
        </p:txBody>
      </p:sp>
      <p:pic>
        <p:nvPicPr>
          <p:cNvPr id="4100" name="Picture 4" descr="https://processbahai.wordpress.com/files/2009/07/shoghi-effendi.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66813" y="912641"/>
            <a:ext cx="3362325" cy="4057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0017793"/>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ecx.images-amazon.com/images/I/51cSV4noCjL._SX258_BO1,204,203,200_.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12428" y="1157841"/>
            <a:ext cx="2696808" cy="310133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txBox="1">
            <a:spLocks/>
          </p:cNvSpPr>
          <p:nvPr/>
        </p:nvSpPr>
        <p:spPr>
          <a:xfrm>
            <a:off x="4415256" y="1018208"/>
            <a:ext cx="6752416" cy="5532494"/>
          </a:xfrm>
          <a:prstGeom prst="rect">
            <a:avLst/>
          </a:prstGeom>
        </p:spPr>
        <p:txBody>
          <a:bodyPr/>
          <a:lstStyle>
            <a:lvl1pPr marL="411480" indent="-308610" algn="l" rtl="0" eaLnBrk="1" latinLnBrk="0" hangingPunct="1">
              <a:spcBef>
                <a:spcPct val="20000"/>
              </a:spcBef>
              <a:buClr>
                <a:schemeClr val="tx1">
                  <a:shade val="95000"/>
                </a:schemeClr>
              </a:buClr>
              <a:buSzPct val="65000"/>
              <a:buFont typeface="Wingdings 2"/>
              <a:buChar char=""/>
              <a:defRPr kumimoji="0" sz="2100" kern="1200">
                <a:solidFill>
                  <a:schemeClr val="tx1"/>
                </a:solidFill>
                <a:latin typeface="+mn-lt"/>
                <a:ea typeface="+mn-ea"/>
                <a:cs typeface="+mn-cs"/>
              </a:defRPr>
            </a:lvl1pPr>
            <a:lvl2pPr marL="651510" indent="-212598" algn="l" rtl="0" eaLnBrk="1" latinLnBrk="0" hangingPunct="1">
              <a:spcBef>
                <a:spcPct val="20000"/>
              </a:spcBef>
              <a:buClr>
                <a:schemeClr val="tx1"/>
              </a:buClr>
              <a:buSzPct val="80000"/>
              <a:buFont typeface="Wingdings 2"/>
              <a:buChar char=""/>
              <a:defRPr kumimoji="0" sz="1800" kern="1200">
                <a:solidFill>
                  <a:schemeClr val="tx1"/>
                </a:solidFill>
                <a:latin typeface="+mn-lt"/>
                <a:ea typeface="+mn-ea"/>
                <a:cs typeface="+mn-cs"/>
              </a:defRPr>
            </a:lvl2pPr>
            <a:lvl3pPr marL="850392" indent="-171450" algn="l" rtl="0" eaLnBrk="1" latinLnBrk="0" hangingPunct="1">
              <a:spcBef>
                <a:spcPct val="20000"/>
              </a:spcBef>
              <a:buClr>
                <a:schemeClr val="tx1"/>
              </a:buClr>
              <a:buSzPct val="95000"/>
              <a:buFont typeface="Wingdings"/>
              <a:buChar char=""/>
              <a:defRPr kumimoji="0" sz="1650" kern="1200">
                <a:solidFill>
                  <a:schemeClr val="tx1"/>
                </a:solidFill>
                <a:latin typeface="+mn-lt"/>
                <a:ea typeface="+mn-ea"/>
                <a:cs typeface="+mn-cs"/>
              </a:defRPr>
            </a:lvl3pPr>
            <a:lvl4pPr marL="1014984" indent="-137160" algn="l" rtl="0" eaLnBrk="1" latinLnBrk="0" hangingPunct="1">
              <a:spcBef>
                <a:spcPct val="20000"/>
              </a:spcBef>
              <a:buClr>
                <a:schemeClr val="tx1"/>
              </a:buClr>
              <a:buSzPct val="100000"/>
              <a:buFont typeface="Wingdings 3"/>
              <a:buChar char=""/>
              <a:defRPr kumimoji="0" sz="1500" kern="1200">
                <a:solidFill>
                  <a:schemeClr val="tx1"/>
                </a:solidFill>
                <a:latin typeface="+mn-lt"/>
                <a:ea typeface="+mn-ea"/>
                <a:cs typeface="+mn-cs"/>
              </a:defRPr>
            </a:lvl4pPr>
            <a:lvl5pPr marL="1159002" indent="-137160" algn="l" rtl="0" eaLnBrk="1" latinLnBrk="0" hangingPunct="1">
              <a:spcBef>
                <a:spcPct val="20000"/>
              </a:spcBef>
              <a:buClr>
                <a:schemeClr val="tx1"/>
              </a:buClr>
              <a:buFont typeface="Wingdings 2"/>
              <a:buChar char=""/>
              <a:defRPr kumimoji="0" sz="1500" kern="1200">
                <a:solidFill>
                  <a:schemeClr val="tx1"/>
                </a:solidFill>
                <a:latin typeface="+mn-lt"/>
                <a:ea typeface="+mn-ea"/>
                <a:cs typeface="+mn-cs"/>
              </a:defRPr>
            </a:lvl5pPr>
            <a:lvl6pPr marL="1323594" indent="-137160" algn="l" rtl="0" eaLnBrk="1" latinLnBrk="0" hangingPunct="1">
              <a:spcBef>
                <a:spcPct val="20000"/>
              </a:spcBef>
              <a:buClr>
                <a:schemeClr val="tx1"/>
              </a:buClr>
              <a:buFont typeface="Wingdings 3"/>
              <a:buChar char=""/>
              <a:defRPr kumimoji="0" sz="1350" kern="1200">
                <a:solidFill>
                  <a:schemeClr val="tx1"/>
                </a:solidFill>
                <a:latin typeface="+mn-lt"/>
                <a:ea typeface="+mn-ea"/>
                <a:cs typeface="+mn-cs"/>
              </a:defRPr>
            </a:lvl6pPr>
            <a:lvl7pPr marL="1474470" indent="-137160" algn="l" rtl="0" eaLnBrk="1" latinLnBrk="0" hangingPunct="1">
              <a:spcBef>
                <a:spcPct val="20000"/>
              </a:spcBef>
              <a:buClr>
                <a:schemeClr val="tx1"/>
              </a:buClr>
              <a:buFont typeface="Wingdings 2"/>
              <a:buChar char=""/>
              <a:defRPr kumimoji="0" sz="1200" kern="1200">
                <a:solidFill>
                  <a:schemeClr val="tx1"/>
                </a:solidFill>
                <a:latin typeface="+mn-lt"/>
                <a:ea typeface="+mn-ea"/>
                <a:cs typeface="+mn-cs"/>
              </a:defRPr>
            </a:lvl7pPr>
            <a:lvl8pPr marL="1625346" indent="-137160" algn="l" rtl="0" eaLnBrk="1" latinLnBrk="0" hangingPunct="1">
              <a:spcBef>
                <a:spcPct val="20000"/>
              </a:spcBef>
              <a:buClr>
                <a:schemeClr val="tx1"/>
              </a:buClr>
              <a:buFont typeface="Wingdings 2"/>
              <a:buChar char=""/>
              <a:defRPr kumimoji="0" sz="1050" kern="1200">
                <a:solidFill>
                  <a:schemeClr val="tx1"/>
                </a:solidFill>
                <a:latin typeface="+mn-lt"/>
                <a:ea typeface="+mn-ea"/>
                <a:cs typeface="+mn-cs"/>
              </a:defRPr>
            </a:lvl8pPr>
            <a:lvl9pPr marL="1776222" indent="-137160" algn="l" rtl="0" eaLnBrk="1" latinLnBrk="0" hangingPunct="1">
              <a:spcBef>
                <a:spcPct val="20000"/>
              </a:spcBef>
              <a:buClr>
                <a:schemeClr val="tx1"/>
              </a:buClr>
              <a:buFont typeface="Wingdings 2"/>
              <a:buChar char=""/>
              <a:defRPr kumimoji="0" sz="1050" kern="1200" baseline="0">
                <a:solidFill>
                  <a:schemeClr val="tx1"/>
                </a:solidFill>
                <a:latin typeface="+mn-lt"/>
                <a:ea typeface="+mn-ea"/>
                <a:cs typeface="+mn-cs"/>
              </a:defRPr>
            </a:lvl9pPr>
          </a:lstStyle>
          <a:p>
            <a:pPr marL="0" indent="0">
              <a:buNone/>
            </a:pPr>
            <a:r>
              <a:rPr lang="en-US" sz="2800" dirty="0"/>
              <a:t>“…both the artist and the Prophet employ essentially the same techniques.  Both refrain from coercing us, but, instead, employ devices that require us to become artists ourselves, first by investing a sufficient amount of creative thought to comprehend their ideas, and then by reinvesting that understanding with our own creative action.”  </a:t>
            </a:r>
          </a:p>
          <a:p>
            <a:pPr marL="0" indent="0">
              <a:buNone/>
            </a:pPr>
            <a:r>
              <a:rPr lang="en-US" sz="2800" dirty="0"/>
              <a:t>(John Hatcher, “The Divine Art of Revelation</a:t>
            </a:r>
            <a:r>
              <a:rPr lang="en-US" sz="2800" dirty="0" smtClean="0"/>
              <a:t>”)</a:t>
            </a:r>
            <a:endParaRPr lang="en-US" sz="2800" dirty="0"/>
          </a:p>
        </p:txBody>
      </p:sp>
    </p:spTree>
    <p:extLst>
      <p:ext uri="{BB962C8B-B14F-4D97-AF65-F5344CB8AC3E}">
        <p14:creationId xmlns:p14="http://schemas.microsoft.com/office/powerpoint/2010/main" val="4055746564"/>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24823" y="912641"/>
            <a:ext cx="7363968" cy="4401205"/>
          </a:xfrm>
          <a:prstGeom prst="rect">
            <a:avLst/>
          </a:prstGeom>
        </p:spPr>
        <p:txBody>
          <a:bodyPr wrap="square">
            <a:spAutoFit/>
          </a:bodyPr>
          <a:lstStyle/>
          <a:p>
            <a:r>
              <a:rPr lang="en-US" sz="2800" dirty="0"/>
              <a:t>“Every religion has brought with it some form of art -- let us see what wonders this Cause is going to bring along.  Such a glorious spirit should also give vent to a glorious art.  The Temple with all its beauty is only the first ray of an early dawn; even more wondrous things are to be achieved in the future</a:t>
            </a:r>
            <a:r>
              <a:rPr lang="en-US" sz="2800" dirty="0" smtClean="0"/>
              <a:t>.”</a:t>
            </a:r>
          </a:p>
          <a:p>
            <a:endParaRPr lang="en-US" sz="2800" dirty="0" smtClean="0"/>
          </a:p>
          <a:p>
            <a:r>
              <a:rPr lang="en-US" sz="2800" dirty="0" smtClean="0"/>
              <a:t>(letter dated 11 December 1931) </a:t>
            </a:r>
          </a:p>
        </p:txBody>
      </p:sp>
      <p:sp>
        <p:nvSpPr>
          <p:cNvPr id="4" name="TextBox 3"/>
          <p:cNvSpPr txBox="1"/>
          <p:nvPr/>
        </p:nvSpPr>
        <p:spPr>
          <a:xfrm>
            <a:off x="801751" y="5204460"/>
            <a:ext cx="3070834" cy="769441"/>
          </a:xfrm>
          <a:prstGeom prst="rect">
            <a:avLst/>
          </a:prstGeom>
          <a:noFill/>
        </p:spPr>
        <p:txBody>
          <a:bodyPr wrap="square" rtlCol="0">
            <a:spAutoFit/>
          </a:bodyPr>
          <a:lstStyle/>
          <a:p>
            <a:r>
              <a:rPr lang="en-US" sz="2400" dirty="0" smtClean="0"/>
              <a:t>Shoghi Effendi</a:t>
            </a:r>
          </a:p>
          <a:p>
            <a:r>
              <a:rPr lang="en-US" sz="2000" dirty="0" smtClean="0">
                <a:latin typeface="Bookman Old Style" panose="02050604050505020204" pitchFamily="18" charset="0"/>
              </a:rPr>
              <a:t>(1897-1957)</a:t>
            </a:r>
          </a:p>
        </p:txBody>
      </p:sp>
      <p:pic>
        <p:nvPicPr>
          <p:cNvPr id="4100" name="Picture 4" descr="https://processbahai.wordpress.com/files/2009/07/shoghi-effendi.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56005" y="912641"/>
            <a:ext cx="3362325" cy="4057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4977556"/>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94523" y="1142017"/>
            <a:ext cx="7363968" cy="4832092"/>
          </a:xfrm>
          <a:prstGeom prst="rect">
            <a:avLst/>
          </a:prstGeom>
        </p:spPr>
        <p:txBody>
          <a:bodyPr wrap="square">
            <a:spAutoFit/>
          </a:bodyPr>
          <a:lstStyle/>
          <a:p>
            <a:r>
              <a:rPr lang="en-US" sz="2800" dirty="0" smtClean="0"/>
              <a:t>“All </a:t>
            </a:r>
            <a:r>
              <a:rPr lang="en-US" sz="2800" dirty="0"/>
              <a:t>Art is a gift of the Holy Spirit.  When this light shines through the mind of a musician, it manifests itself in beautiful harmonies.  Again, shining through the mind of a poet, it is seen in fine poetry and poetic prose.  When the Light of the Sun of Truth inspires the mind of a painter, he produces </a:t>
            </a:r>
            <a:r>
              <a:rPr lang="en-US" sz="2800" dirty="0" err="1"/>
              <a:t>marvellous</a:t>
            </a:r>
            <a:r>
              <a:rPr lang="en-US" sz="2800" dirty="0"/>
              <a:t> pictures.</a:t>
            </a:r>
            <a:r>
              <a:rPr lang="en-US" sz="2800" dirty="0" smtClean="0"/>
              <a:t>”  </a:t>
            </a:r>
          </a:p>
          <a:p>
            <a:endParaRPr lang="en-US" sz="2800" dirty="0" smtClean="0"/>
          </a:p>
          <a:p>
            <a:r>
              <a:rPr lang="en-US" sz="2800" dirty="0" smtClean="0"/>
              <a:t>(</a:t>
            </a:r>
            <a:r>
              <a:rPr lang="en-US" sz="2800" i="1" dirty="0" smtClean="0"/>
              <a:t>The Chosen Highway,</a:t>
            </a:r>
            <a:r>
              <a:rPr lang="en-US" sz="2800" dirty="0" smtClean="0"/>
              <a:t> </a:t>
            </a:r>
            <a:r>
              <a:rPr lang="en-US" sz="2800" dirty="0"/>
              <a:t>p. </a:t>
            </a:r>
            <a:r>
              <a:rPr lang="en-US" sz="2800" dirty="0" smtClean="0"/>
              <a:t>167)</a:t>
            </a:r>
            <a:endParaRPr lang="en-US" sz="2800" dirty="0"/>
          </a:p>
          <a:p>
            <a:endParaRPr lang="en-US" sz="2800" dirty="0">
              <a:solidFill>
                <a:schemeClr val="bg1"/>
              </a:solidFill>
            </a:endParaRPr>
          </a:p>
        </p:txBody>
      </p:sp>
      <p:sp>
        <p:nvSpPr>
          <p:cNvPr id="4" name="TextBox 3"/>
          <p:cNvSpPr txBox="1"/>
          <p:nvPr/>
        </p:nvSpPr>
        <p:spPr>
          <a:xfrm>
            <a:off x="801751" y="5476312"/>
            <a:ext cx="3070834" cy="769441"/>
          </a:xfrm>
          <a:prstGeom prst="rect">
            <a:avLst/>
          </a:prstGeom>
          <a:noFill/>
        </p:spPr>
        <p:txBody>
          <a:bodyPr wrap="square" rtlCol="0">
            <a:spAutoFit/>
          </a:bodyPr>
          <a:lstStyle/>
          <a:p>
            <a:r>
              <a:rPr lang="en-US" sz="2400" dirty="0" smtClean="0"/>
              <a:t>'Abdu'l-Bahá</a:t>
            </a:r>
          </a:p>
          <a:p>
            <a:r>
              <a:rPr lang="en-US" sz="2000" dirty="0" smtClean="0">
                <a:latin typeface="Bookman Old Style" panose="02050604050505020204" pitchFamily="18" charset="0"/>
              </a:rPr>
              <a:t>(1844-1921)</a:t>
            </a:r>
          </a:p>
        </p:txBody>
      </p:sp>
      <p:pic>
        <p:nvPicPr>
          <p:cNvPr id="1028" name="Picture 4" descr="http://www.bahaibahai.com/eng/images/articles/kissing_hands_feet/Abdul_Baha.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75360" y="1080232"/>
            <a:ext cx="3197225" cy="4240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3833773"/>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94761" y="885991"/>
            <a:ext cx="6955617" cy="5262979"/>
          </a:xfrm>
          <a:prstGeom prst="rect">
            <a:avLst/>
          </a:prstGeom>
        </p:spPr>
        <p:txBody>
          <a:bodyPr wrap="square">
            <a:spAutoFit/>
          </a:bodyPr>
          <a:lstStyle/>
          <a:p>
            <a:r>
              <a:rPr lang="en-US" sz="2400" dirty="0"/>
              <a:t>“‘Briefly, the supreme Manifestations of God are aware of the reality of the mysteries of beings. Therefore, They establish laws which are suitable and adapted to the state of the world of man, for religion is the essential connection which proceeds from the realities of things.... </a:t>
            </a:r>
            <a:r>
              <a:rPr lang="en-US" sz="2400" i="1" dirty="0"/>
              <a:t>Religion, then, is the necessary connection which emanates from the reality of things</a:t>
            </a:r>
            <a:r>
              <a:rPr lang="en-US" sz="2400" dirty="0"/>
              <a:t>; and as the supreme Manifestations of God are aware of the mysteries of beings, therefore, They understand this essential connection, and by this knowledge establish the Law of God.” </a:t>
            </a:r>
          </a:p>
          <a:p>
            <a:r>
              <a:rPr lang="en-US" sz="2400" dirty="0"/>
              <a:t>(</a:t>
            </a:r>
            <a:r>
              <a:rPr lang="en-US" sz="2400" i="1" dirty="0"/>
              <a:t>Some Answered Questions</a:t>
            </a:r>
            <a:r>
              <a:rPr lang="en-US" sz="2400" dirty="0"/>
              <a:t>, </a:t>
            </a:r>
            <a:r>
              <a:rPr lang="en-US" sz="2400" dirty="0" err="1"/>
              <a:t>ch.</a:t>
            </a:r>
            <a:r>
              <a:rPr lang="en-US" sz="2400" dirty="0"/>
              <a:t> 41)</a:t>
            </a:r>
          </a:p>
        </p:txBody>
      </p:sp>
      <p:sp>
        <p:nvSpPr>
          <p:cNvPr id="4" name="TextBox 3"/>
          <p:cNvSpPr txBox="1"/>
          <p:nvPr/>
        </p:nvSpPr>
        <p:spPr>
          <a:xfrm>
            <a:off x="1013205" y="4377535"/>
            <a:ext cx="2303126" cy="600164"/>
          </a:xfrm>
          <a:prstGeom prst="rect">
            <a:avLst/>
          </a:prstGeom>
          <a:noFill/>
        </p:spPr>
        <p:txBody>
          <a:bodyPr wrap="square" rtlCol="0">
            <a:spAutoFit/>
          </a:bodyPr>
          <a:lstStyle/>
          <a:p>
            <a:r>
              <a:rPr lang="en-US" dirty="0"/>
              <a:t>'</a:t>
            </a:r>
            <a:r>
              <a:rPr lang="en-US" dirty="0" err="1"/>
              <a:t>Abdu'l-Bahá</a:t>
            </a:r>
            <a:endParaRPr lang="en-US" dirty="0"/>
          </a:p>
          <a:p>
            <a:r>
              <a:rPr lang="en-US" sz="1500" dirty="0">
                <a:latin typeface="Bookman Old Style" panose="02050604050505020204" pitchFamily="18" charset="0"/>
              </a:rPr>
              <a:t>(1844-1921)</a:t>
            </a:r>
          </a:p>
        </p:txBody>
      </p:sp>
      <p:pic>
        <p:nvPicPr>
          <p:cNvPr id="1028" name="Picture 4" descr="http://www.bahaibahai.com/eng/images/articles/kissing_hands_feet/Abdul_Baha.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18413" y="1080477"/>
            <a:ext cx="2397919" cy="3180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7511293"/>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83551" y="1018694"/>
            <a:ext cx="7758806" cy="4893647"/>
          </a:xfrm>
          <a:prstGeom prst="rect">
            <a:avLst/>
          </a:prstGeom>
        </p:spPr>
        <p:txBody>
          <a:bodyPr wrap="square">
            <a:spAutoFit/>
          </a:bodyPr>
          <a:lstStyle/>
          <a:p>
            <a:r>
              <a:rPr lang="en-US" sz="2400" dirty="0"/>
              <a:t>“‘</a:t>
            </a:r>
            <a:r>
              <a:rPr lang="en-US" sz="2400" i="1" dirty="0"/>
              <a:t>Religion</a:t>
            </a:r>
            <a:r>
              <a:rPr lang="en-US" sz="2400" dirty="0"/>
              <a:t>, then, is the necessary connection which emanates from the reality of things.” (Some Answered </a:t>
            </a:r>
            <a:r>
              <a:rPr lang="en-US" sz="2400" dirty="0" smtClean="0"/>
              <a:t>Questions #41)</a:t>
            </a:r>
            <a:endParaRPr lang="en-US" sz="2400" dirty="0"/>
          </a:p>
          <a:p>
            <a:endParaRPr lang="en-US" sz="2400" dirty="0"/>
          </a:p>
          <a:p>
            <a:r>
              <a:rPr lang="en-US" sz="2400" dirty="0"/>
              <a:t>“By </a:t>
            </a:r>
            <a:r>
              <a:rPr lang="en-US" sz="2400" i="1" dirty="0"/>
              <a:t>nature</a:t>
            </a:r>
            <a:r>
              <a:rPr lang="en-US" sz="2400" dirty="0"/>
              <a:t> is meant those inherent properties and necessary relations derived from the realities of things.”  (letter to Dr. </a:t>
            </a:r>
            <a:r>
              <a:rPr lang="en-US" sz="2400" dirty="0" err="1"/>
              <a:t>Forel</a:t>
            </a:r>
            <a:r>
              <a:rPr lang="en-US" sz="2400" dirty="0"/>
              <a:t>)</a:t>
            </a:r>
          </a:p>
          <a:p>
            <a:endParaRPr lang="en-US" sz="2400" dirty="0"/>
          </a:p>
          <a:p>
            <a:r>
              <a:rPr lang="en-US" sz="2400" dirty="0"/>
              <a:t>“</a:t>
            </a:r>
            <a:r>
              <a:rPr lang="en-US" sz="2400" i="1" dirty="0"/>
              <a:t>Love</a:t>
            </a:r>
            <a:r>
              <a:rPr lang="en-US" sz="2400" dirty="0"/>
              <a:t> is the cause of God’s revelation unto man, the vital bond inherent, in accordance with the divine creation, in the realities of things”  (</a:t>
            </a:r>
            <a:r>
              <a:rPr lang="en-US" sz="2400" dirty="0" smtClean="0"/>
              <a:t>Selections from the Writings of </a:t>
            </a:r>
            <a:r>
              <a:rPr lang="en-US" sz="2400" dirty="0" err="1" smtClean="0"/>
              <a:t>Abdu’l</a:t>
            </a:r>
            <a:r>
              <a:rPr lang="en-US" sz="2400" dirty="0" smtClean="0"/>
              <a:t>-Baha </a:t>
            </a:r>
            <a:r>
              <a:rPr lang="en-US" sz="2400" dirty="0"/>
              <a:t>#12)</a:t>
            </a:r>
          </a:p>
          <a:p>
            <a:endParaRPr lang="en-US" sz="2400" dirty="0"/>
          </a:p>
        </p:txBody>
      </p:sp>
      <p:sp>
        <p:nvSpPr>
          <p:cNvPr id="4" name="TextBox 3"/>
          <p:cNvSpPr txBox="1"/>
          <p:nvPr/>
        </p:nvSpPr>
        <p:spPr>
          <a:xfrm>
            <a:off x="1025561" y="4315752"/>
            <a:ext cx="2303126" cy="600164"/>
          </a:xfrm>
          <a:prstGeom prst="rect">
            <a:avLst/>
          </a:prstGeom>
          <a:noFill/>
        </p:spPr>
        <p:txBody>
          <a:bodyPr wrap="square" rtlCol="0">
            <a:spAutoFit/>
          </a:bodyPr>
          <a:lstStyle/>
          <a:p>
            <a:r>
              <a:rPr lang="en-US" dirty="0"/>
              <a:t>'</a:t>
            </a:r>
            <a:r>
              <a:rPr lang="en-US" dirty="0" err="1"/>
              <a:t>Abdu'l-Bahá</a:t>
            </a:r>
            <a:endParaRPr lang="en-US" dirty="0"/>
          </a:p>
          <a:p>
            <a:r>
              <a:rPr lang="en-US" sz="1500" dirty="0">
                <a:latin typeface="Bookman Old Style" panose="02050604050505020204" pitchFamily="18" charset="0"/>
              </a:rPr>
              <a:t>(1844-1921)</a:t>
            </a:r>
          </a:p>
        </p:txBody>
      </p:sp>
      <p:pic>
        <p:nvPicPr>
          <p:cNvPr id="1028" name="Picture 4" descr="http://www.bahaibahai.com/eng/images/articles/kissing_hands_feet/Abdul_Baha.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30769" y="1018694"/>
            <a:ext cx="2397919" cy="3180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0862984"/>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56546" y="995276"/>
            <a:ext cx="7474600" cy="4893647"/>
          </a:xfrm>
          <a:prstGeom prst="rect">
            <a:avLst/>
          </a:prstGeom>
        </p:spPr>
        <p:txBody>
          <a:bodyPr wrap="square">
            <a:spAutoFit/>
          </a:bodyPr>
          <a:lstStyle/>
          <a:p>
            <a:r>
              <a:rPr lang="en-US" sz="2400" dirty="0"/>
              <a:t>“These rules and relationships that constitute the basis of human happiness and that attend the descent of the divine </a:t>
            </a:r>
            <a:r>
              <a:rPr lang="en-US" sz="2400" dirty="0" err="1"/>
              <a:t>favours</a:t>
            </a:r>
            <a:r>
              <a:rPr lang="en-US" sz="2400" dirty="0"/>
              <a:t> are none other than </a:t>
            </a:r>
            <a:r>
              <a:rPr lang="en-US" sz="2400" i="1" dirty="0"/>
              <a:t>the divine law and the social order</a:t>
            </a:r>
            <a:r>
              <a:rPr lang="en-US" sz="2400" dirty="0"/>
              <a:t> that ensure the felicity, the integrity and the security of the human race.  ...this law and this order consist in the necessary relationships deriving from the realities of things.   How could they otherwise bring order to the body politic or be conducive to the well-being and happiness of human society?”</a:t>
            </a:r>
          </a:p>
          <a:p>
            <a:endParaRPr lang="en-US" sz="2400" dirty="0" smtClean="0"/>
          </a:p>
          <a:p>
            <a:r>
              <a:rPr lang="en-US" sz="2400" dirty="0" smtClean="0"/>
              <a:t>(</a:t>
            </a:r>
            <a:r>
              <a:rPr lang="en-US" sz="2400" dirty="0" err="1"/>
              <a:t>Siyasiyyih</a:t>
            </a:r>
            <a:r>
              <a:rPr lang="en-US" sz="2400" dirty="0"/>
              <a:t>, para. </a:t>
            </a:r>
            <a:r>
              <a:rPr lang="en-US" sz="2400" dirty="0" smtClean="0"/>
              <a:t>43, </a:t>
            </a:r>
            <a:r>
              <a:rPr lang="en-US" sz="2400" dirty="0" err="1" smtClean="0"/>
              <a:t>provis</a:t>
            </a:r>
            <a:r>
              <a:rPr lang="en-US" sz="2400" dirty="0" smtClean="0"/>
              <a:t>. </a:t>
            </a:r>
            <a:r>
              <a:rPr lang="en-US" sz="2400" dirty="0"/>
              <a:t>t</a:t>
            </a:r>
            <a:r>
              <a:rPr lang="en-US" sz="2400" dirty="0" smtClean="0"/>
              <a:t>rans.)</a:t>
            </a:r>
            <a:endParaRPr lang="en-US" sz="2400" dirty="0"/>
          </a:p>
        </p:txBody>
      </p:sp>
      <p:sp>
        <p:nvSpPr>
          <p:cNvPr id="4" name="TextBox 3"/>
          <p:cNvSpPr txBox="1"/>
          <p:nvPr/>
        </p:nvSpPr>
        <p:spPr>
          <a:xfrm>
            <a:off x="1099702" y="4389892"/>
            <a:ext cx="2303126" cy="600164"/>
          </a:xfrm>
          <a:prstGeom prst="rect">
            <a:avLst/>
          </a:prstGeom>
          <a:noFill/>
        </p:spPr>
        <p:txBody>
          <a:bodyPr wrap="square" rtlCol="0">
            <a:spAutoFit/>
          </a:bodyPr>
          <a:lstStyle/>
          <a:p>
            <a:r>
              <a:rPr lang="en-US" dirty="0"/>
              <a:t>'</a:t>
            </a:r>
            <a:r>
              <a:rPr lang="en-US" dirty="0" err="1"/>
              <a:t>Abdu'l-Bahá</a:t>
            </a:r>
            <a:endParaRPr lang="en-US" dirty="0"/>
          </a:p>
          <a:p>
            <a:r>
              <a:rPr lang="en-US" sz="1500" dirty="0">
                <a:latin typeface="Bookman Old Style" panose="02050604050505020204" pitchFamily="18" charset="0"/>
              </a:rPr>
              <a:t>(1844-1921)</a:t>
            </a:r>
          </a:p>
        </p:txBody>
      </p:sp>
      <p:pic>
        <p:nvPicPr>
          <p:cNvPr id="1028" name="Picture 4" descr="http://www.bahaibahai.com/eng/images/articles/kissing_hands_feet/Abdul_Baha.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04910" y="1092834"/>
            <a:ext cx="2397919" cy="3180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4147248"/>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68435" y="5204460"/>
            <a:ext cx="3070834" cy="707886"/>
          </a:xfrm>
          <a:prstGeom prst="rect">
            <a:avLst/>
          </a:prstGeom>
          <a:noFill/>
        </p:spPr>
        <p:txBody>
          <a:bodyPr wrap="square" rtlCol="0">
            <a:spAutoFit/>
          </a:bodyPr>
          <a:lstStyle/>
          <a:p>
            <a:r>
              <a:rPr lang="en-US" sz="2000" dirty="0" smtClean="0"/>
              <a:t>Carl Sagan</a:t>
            </a:r>
            <a:endParaRPr lang="en-US" sz="2000" dirty="0" smtClean="0">
              <a:latin typeface="Bookman Old Style" panose="02050604050505020204" pitchFamily="18" charset="0"/>
            </a:endParaRPr>
          </a:p>
          <a:p>
            <a:r>
              <a:rPr lang="en-US" sz="2000" dirty="0" smtClean="0">
                <a:latin typeface="Bookman Old Style" panose="02050604050505020204" pitchFamily="18" charset="0"/>
              </a:rPr>
              <a:t>(1934-1996)</a:t>
            </a:r>
          </a:p>
        </p:txBody>
      </p:sp>
      <p:sp>
        <p:nvSpPr>
          <p:cNvPr id="6" name="TextBox 5"/>
          <p:cNvSpPr txBox="1"/>
          <p:nvPr/>
        </p:nvSpPr>
        <p:spPr>
          <a:xfrm>
            <a:off x="4209678" y="848855"/>
            <a:ext cx="6892827" cy="5570756"/>
          </a:xfrm>
          <a:prstGeom prst="rect">
            <a:avLst/>
          </a:prstGeom>
          <a:noFill/>
        </p:spPr>
        <p:txBody>
          <a:bodyPr wrap="square" rtlCol="0">
            <a:spAutoFit/>
          </a:bodyPr>
          <a:lstStyle/>
          <a:p>
            <a:r>
              <a:rPr lang="en-US" sz="4400" dirty="0" smtClean="0">
                <a:latin typeface="Bookman Old Style" panose="02050604050505020204" pitchFamily="18" charset="0"/>
              </a:rPr>
              <a:t>“</a:t>
            </a:r>
            <a:r>
              <a:rPr lang="en-US" sz="2400" dirty="0"/>
              <a:t>What an astonishing thing a book is. </a:t>
            </a:r>
            <a:r>
              <a:rPr lang="en-US" sz="2400" dirty="0" smtClean="0"/>
              <a:t> It's </a:t>
            </a:r>
            <a:r>
              <a:rPr lang="en-US" sz="2400" dirty="0"/>
              <a:t>a flat object made from a tree with flexible parts on which are imprinted lots of </a:t>
            </a:r>
            <a:r>
              <a:rPr lang="en-US" sz="2400" dirty="0" smtClean="0"/>
              <a:t>funny dark </a:t>
            </a:r>
            <a:r>
              <a:rPr lang="en-US" sz="2400" dirty="0"/>
              <a:t>squiggles</a:t>
            </a:r>
            <a:r>
              <a:rPr lang="en-US" sz="2400" dirty="0" smtClean="0"/>
              <a:t>.  </a:t>
            </a:r>
            <a:r>
              <a:rPr lang="en-US" sz="2400" dirty="0"/>
              <a:t>But </a:t>
            </a:r>
            <a:r>
              <a:rPr lang="en-US" sz="2400" dirty="0" smtClean="0"/>
              <a:t>one </a:t>
            </a:r>
            <a:r>
              <a:rPr lang="en-US" sz="2400" dirty="0"/>
              <a:t>glance and you're inside the mind of another person, perhaps someone dead for thousands of years. Across the millennia, an author is speaking clearly and silently inside your head, directly to you.  Writing is perhaps the greatest of human inventions, binding together people who never knew each other, citizens of distant epochs.  </a:t>
            </a:r>
            <a:r>
              <a:rPr lang="en-US" sz="2400" dirty="0" smtClean="0"/>
              <a:t>Books </a:t>
            </a:r>
            <a:r>
              <a:rPr lang="en-US" sz="2400" dirty="0"/>
              <a:t>break the shackles of time. </a:t>
            </a:r>
            <a:r>
              <a:rPr lang="en-US" sz="2400" dirty="0" smtClean="0"/>
              <a:t> A book is </a:t>
            </a:r>
            <a:r>
              <a:rPr lang="en-US" sz="2400" dirty="0"/>
              <a:t>proof that humans are capable of working magic</a:t>
            </a:r>
            <a:r>
              <a:rPr lang="en-US" sz="2400" dirty="0" smtClean="0"/>
              <a:t>.”</a:t>
            </a:r>
            <a:endParaRPr lang="en-US" sz="2400" dirty="0">
              <a:latin typeface="Bookman Old Style" panose="02050604050505020204" pitchFamily="18" charset="0"/>
            </a:endParaRPr>
          </a:p>
        </p:txBody>
      </p:sp>
      <p:pic>
        <p:nvPicPr>
          <p:cNvPr id="7" name="Picture 6"/>
          <p:cNvPicPr>
            <a:picLocks noChangeAspect="1"/>
          </p:cNvPicPr>
          <p:nvPr/>
        </p:nvPicPr>
        <p:blipFill>
          <a:blip r:embed="rId2"/>
          <a:stretch>
            <a:fillRect/>
          </a:stretch>
        </p:blipFill>
        <p:spPr>
          <a:xfrm>
            <a:off x="875102" y="981043"/>
            <a:ext cx="2857500" cy="4048125"/>
          </a:xfrm>
          <a:prstGeom prst="rect">
            <a:avLst/>
          </a:prstGeom>
        </p:spPr>
      </p:pic>
    </p:spTree>
    <p:extLst>
      <p:ext uri="{BB962C8B-B14F-4D97-AF65-F5344CB8AC3E}">
        <p14:creationId xmlns:p14="http://schemas.microsoft.com/office/powerpoint/2010/main" val="4178313350"/>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45496" y="1163732"/>
            <a:ext cx="6342688" cy="2985433"/>
          </a:xfrm>
          <a:prstGeom prst="rect">
            <a:avLst/>
          </a:prstGeom>
        </p:spPr>
        <p:txBody>
          <a:bodyPr wrap="square">
            <a:spAutoFit/>
          </a:bodyPr>
          <a:lstStyle/>
          <a:p>
            <a:r>
              <a:rPr lang="en-US" sz="2400" dirty="0" smtClean="0"/>
              <a:t>“</a:t>
            </a:r>
            <a:r>
              <a:rPr lang="en-US" sz="2800" dirty="0"/>
              <a:t>No breeze can compare with the breezes of Divine Revelation, whilst the Word which is uttered by God </a:t>
            </a:r>
            <a:r>
              <a:rPr lang="en-US" sz="2800" dirty="0" err="1"/>
              <a:t>shineth</a:t>
            </a:r>
            <a:r>
              <a:rPr lang="en-US" sz="2800" dirty="0"/>
              <a:t> and </a:t>
            </a:r>
            <a:r>
              <a:rPr lang="en-US" sz="2800" dirty="0" err="1"/>
              <a:t>flasheth</a:t>
            </a:r>
            <a:r>
              <a:rPr lang="en-US" sz="2800" dirty="0"/>
              <a:t> as the sun amidst the books of men</a:t>
            </a:r>
            <a:r>
              <a:rPr lang="en-US" sz="2800" dirty="0" smtClean="0"/>
              <a:t>.</a:t>
            </a:r>
            <a:r>
              <a:rPr lang="en-US" sz="2400" dirty="0" smtClean="0"/>
              <a:t>” </a:t>
            </a:r>
            <a:r>
              <a:rPr lang="en-US" sz="2400" dirty="0"/>
              <a:t> </a:t>
            </a:r>
            <a:endParaRPr lang="en-US" sz="2400" dirty="0" smtClean="0"/>
          </a:p>
          <a:p>
            <a:endParaRPr lang="en-US" sz="2400" dirty="0"/>
          </a:p>
          <a:p>
            <a:r>
              <a:rPr lang="en-US" sz="2400" dirty="0" smtClean="0"/>
              <a:t>(</a:t>
            </a:r>
            <a:r>
              <a:rPr lang="en-US" sz="2400" i="1" dirty="0" smtClean="0"/>
              <a:t>Epistle to the Son of the Wolf</a:t>
            </a:r>
            <a:r>
              <a:rPr lang="en-US" sz="2400" dirty="0" smtClean="0"/>
              <a:t>, pp. 42-43) </a:t>
            </a:r>
            <a:endParaRPr lang="en-US" sz="2400" dirty="0"/>
          </a:p>
        </p:txBody>
      </p:sp>
      <p:sp>
        <p:nvSpPr>
          <p:cNvPr id="4" name="TextBox 3"/>
          <p:cNvSpPr txBox="1"/>
          <p:nvPr/>
        </p:nvSpPr>
        <p:spPr>
          <a:xfrm>
            <a:off x="1248651" y="4186164"/>
            <a:ext cx="2303126" cy="600164"/>
          </a:xfrm>
          <a:prstGeom prst="rect">
            <a:avLst/>
          </a:prstGeom>
          <a:noFill/>
        </p:spPr>
        <p:txBody>
          <a:bodyPr wrap="square" rtlCol="0">
            <a:spAutoFit/>
          </a:bodyPr>
          <a:lstStyle/>
          <a:p>
            <a:r>
              <a:rPr lang="en-US" dirty="0"/>
              <a:t>Bahá’u’lláh</a:t>
            </a:r>
          </a:p>
          <a:p>
            <a:r>
              <a:rPr lang="en-US" sz="1500" dirty="0">
                <a:latin typeface="Bookman Old Style" panose="02050604050505020204" pitchFamily="18" charset="0"/>
              </a:rPr>
              <a:t>(1817-1892)</a:t>
            </a:r>
          </a:p>
        </p:txBody>
      </p:sp>
      <p:pic>
        <p:nvPicPr>
          <p:cNvPr id="1026" name="Picture 2" descr="http://www.bahaullah.org/bahaullah.jpg?0441329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48651" y="1163732"/>
            <a:ext cx="2400300" cy="2857500"/>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8533135"/>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45496" y="1163732"/>
            <a:ext cx="6342688" cy="3970318"/>
          </a:xfrm>
          <a:prstGeom prst="rect">
            <a:avLst/>
          </a:prstGeom>
        </p:spPr>
        <p:txBody>
          <a:bodyPr wrap="square">
            <a:spAutoFit/>
          </a:bodyPr>
          <a:lstStyle/>
          <a:p>
            <a:r>
              <a:rPr lang="en-US" sz="2400" dirty="0" smtClean="0"/>
              <a:t>“</a:t>
            </a:r>
            <a:r>
              <a:rPr lang="en-US" sz="2800" dirty="0"/>
              <a:t>The word which the one true God </a:t>
            </a:r>
            <a:r>
              <a:rPr lang="en-US" sz="2800" dirty="0" err="1"/>
              <a:t>uttereth</a:t>
            </a:r>
            <a:r>
              <a:rPr lang="en-US" sz="2800" dirty="0"/>
              <a:t> in this day, though that word be the most familiar and commonplace of terms, is invested with supreme, with unique distinction.”  </a:t>
            </a:r>
            <a:endParaRPr lang="en-US" sz="2800" dirty="0" smtClean="0"/>
          </a:p>
          <a:p>
            <a:endParaRPr lang="en-US" sz="2800" dirty="0"/>
          </a:p>
          <a:p>
            <a:r>
              <a:rPr lang="en-US" sz="2400" dirty="0" smtClean="0"/>
              <a:t>(cited </a:t>
            </a:r>
            <a:r>
              <a:rPr lang="en-US" sz="2400" dirty="0"/>
              <a:t>in </a:t>
            </a:r>
            <a:r>
              <a:rPr lang="en-US" sz="2400" i="1" dirty="0"/>
              <a:t>The World Order of Baha’u’llah</a:t>
            </a:r>
            <a:r>
              <a:rPr lang="en-US" sz="2400" dirty="0"/>
              <a:t>, p. 104</a:t>
            </a:r>
            <a:r>
              <a:rPr lang="en-US" sz="2400" dirty="0" smtClean="0"/>
              <a:t>)</a:t>
            </a:r>
            <a:endParaRPr lang="en-US" sz="2000" dirty="0" smtClean="0"/>
          </a:p>
        </p:txBody>
      </p:sp>
      <p:sp>
        <p:nvSpPr>
          <p:cNvPr id="4" name="TextBox 3"/>
          <p:cNvSpPr txBox="1"/>
          <p:nvPr/>
        </p:nvSpPr>
        <p:spPr>
          <a:xfrm>
            <a:off x="1248651" y="4186164"/>
            <a:ext cx="2303126" cy="600164"/>
          </a:xfrm>
          <a:prstGeom prst="rect">
            <a:avLst/>
          </a:prstGeom>
          <a:noFill/>
        </p:spPr>
        <p:txBody>
          <a:bodyPr wrap="square" rtlCol="0">
            <a:spAutoFit/>
          </a:bodyPr>
          <a:lstStyle/>
          <a:p>
            <a:r>
              <a:rPr lang="en-US" dirty="0"/>
              <a:t>Bahá’u’lláh</a:t>
            </a:r>
          </a:p>
          <a:p>
            <a:r>
              <a:rPr lang="en-US" sz="1500" dirty="0">
                <a:latin typeface="Bookman Old Style" panose="02050604050505020204" pitchFamily="18" charset="0"/>
              </a:rPr>
              <a:t>(1817-1892)</a:t>
            </a:r>
          </a:p>
        </p:txBody>
      </p:sp>
      <p:pic>
        <p:nvPicPr>
          <p:cNvPr id="1026" name="Picture 2" descr="http://www.bahaullah.org/bahaullah.jpg?0441329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48651" y="1163732"/>
            <a:ext cx="2400300" cy="2857500"/>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8516139"/>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72510" y="1163732"/>
            <a:ext cx="10629875" cy="3970318"/>
          </a:xfrm>
          <a:prstGeom prst="rect">
            <a:avLst/>
          </a:prstGeom>
        </p:spPr>
        <p:txBody>
          <a:bodyPr wrap="square">
            <a:spAutoFit/>
          </a:bodyPr>
          <a:lstStyle/>
          <a:p>
            <a:r>
              <a:rPr lang="en-US" sz="2800" dirty="0" smtClean="0"/>
              <a:t>“…</a:t>
            </a:r>
            <a:r>
              <a:rPr lang="en-US" sz="2800" dirty="0"/>
              <a:t>it is the Divine Word which is the token and sign of a prophet, the convincing proof to all men and all ages, the everlasting </a:t>
            </a:r>
            <a:r>
              <a:rPr lang="en-US" sz="2800" dirty="0" smtClean="0"/>
              <a:t>miracle….  the </a:t>
            </a:r>
            <a:r>
              <a:rPr lang="en-US" sz="2800" dirty="0"/>
              <a:t>essential characteristic of the Divine Word is the </a:t>
            </a:r>
            <a:r>
              <a:rPr lang="en-US" sz="2800" i="1" dirty="0"/>
              <a:t>penetrative power </a:t>
            </a:r>
            <a:r>
              <a:rPr lang="en-US" sz="2800" dirty="0"/>
              <a:t>(</a:t>
            </a:r>
            <a:r>
              <a:rPr lang="en-US" sz="2800" dirty="0" err="1"/>
              <a:t>nufudh</a:t>
            </a:r>
            <a:r>
              <a:rPr lang="en-US" sz="2800" dirty="0"/>
              <a:t>):  it is not spoken in vain, it compels, it constrains, it creates, it rules, it works in men’s hearts, it lives and dies not.”  </a:t>
            </a:r>
            <a:endParaRPr lang="en-US" sz="2800" dirty="0" smtClean="0"/>
          </a:p>
          <a:p>
            <a:endParaRPr lang="en-US" sz="2800" dirty="0"/>
          </a:p>
          <a:p>
            <a:r>
              <a:rPr lang="en-US" sz="2800" dirty="0" smtClean="0"/>
              <a:t>(</a:t>
            </a:r>
            <a:r>
              <a:rPr lang="en-US" sz="2800" dirty="0"/>
              <a:t>words of ‘</a:t>
            </a:r>
            <a:r>
              <a:rPr lang="en-US" sz="2800" dirty="0" err="1"/>
              <a:t>Andalib</a:t>
            </a:r>
            <a:r>
              <a:rPr lang="en-US" sz="2800" dirty="0"/>
              <a:t>, in </a:t>
            </a:r>
            <a:r>
              <a:rPr lang="en-US" sz="2800" i="1" dirty="0"/>
              <a:t>Eminent Baha’is in the Time of Baha’u’llah</a:t>
            </a:r>
            <a:r>
              <a:rPr lang="en-US" sz="2800" dirty="0"/>
              <a:t>, pp. </a:t>
            </a:r>
            <a:r>
              <a:rPr lang="en-US" sz="2800" dirty="0" smtClean="0"/>
              <a:t>60-61</a:t>
            </a:r>
            <a:r>
              <a:rPr lang="en-US" sz="2800" dirty="0"/>
              <a:t>)</a:t>
            </a:r>
          </a:p>
        </p:txBody>
      </p:sp>
    </p:spTree>
    <p:extLst>
      <p:ext uri="{BB962C8B-B14F-4D97-AF65-F5344CB8AC3E}">
        <p14:creationId xmlns:p14="http://schemas.microsoft.com/office/powerpoint/2010/main" val="1195484034"/>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35527</TotalTime>
  <Words>8895</Words>
  <Application>Microsoft Macintosh PowerPoint</Application>
  <PresentationFormat>Custom</PresentationFormat>
  <Paragraphs>756</Paragraphs>
  <Slides>167</Slides>
  <Notes>16</Notes>
  <HiddenSlides>1</HiddenSlides>
  <MMClips>0</MMClips>
  <ScaleCrop>false</ScaleCrop>
  <HeadingPairs>
    <vt:vector size="4" baseType="variant">
      <vt:variant>
        <vt:lpstr>Theme</vt:lpstr>
      </vt:variant>
      <vt:variant>
        <vt:i4>1</vt:i4>
      </vt:variant>
      <vt:variant>
        <vt:lpstr>Slide Titles</vt:lpstr>
      </vt:variant>
      <vt:variant>
        <vt:i4>167</vt:i4>
      </vt:variant>
    </vt:vector>
  </HeadingPairs>
  <TitlesOfParts>
    <vt:vector size="168" baseType="lpstr">
      <vt:lpstr>Ion</vt:lpstr>
      <vt:lpstr>The Verge  of the New</vt:lpstr>
      <vt:lpstr>Day 1</vt:lpstr>
      <vt:lpstr>PowerPoint Presentation</vt:lpstr>
      <vt:lpstr>Forces of light and darkness?</vt:lpstr>
      <vt:lpstr>PowerPoint Presentation</vt:lpstr>
      <vt:lpstr>PowerPoint Presentation</vt:lpstr>
      <vt:lpstr>PowerPoint Presentation</vt:lpstr>
      <vt:lpstr>PowerPoint Presentation</vt:lpstr>
      <vt:lpstr>PowerPoint Presentation</vt:lpstr>
      <vt:lpstr>What are the deeper teachings?</vt:lpstr>
      <vt:lpstr>Plan for the week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Day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This session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Day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Ludwig van Beethoven (1770-1827)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Transformative</vt:lpstr>
      <vt:lpstr>PowerPoint Presentation</vt:lpstr>
      <vt:lpstr>PowerPoint Presentation</vt:lpstr>
      <vt:lpstr>PowerPoint Presentation</vt:lpstr>
      <vt:lpstr>PowerPoint Presentation</vt:lpstr>
      <vt:lpstr>PowerPoint Presentation</vt:lpstr>
      <vt:lpstr>Day 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Steven Phelps</dc:creator>
  <cp:lastModifiedBy>Jonah Winters</cp:lastModifiedBy>
  <cp:revision>157</cp:revision>
  <dcterms:created xsi:type="dcterms:W3CDTF">2015-12-21T06:29:01Z</dcterms:created>
  <dcterms:modified xsi:type="dcterms:W3CDTF">2022-10-21T22:53:52Z</dcterms:modified>
</cp:coreProperties>
</file>