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1pPr>
    <a:lvl2pPr marL="0" marR="0" indent="4572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2pPr>
    <a:lvl3pPr marL="0" marR="0" indent="9144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3pPr>
    <a:lvl4pPr marL="0" marR="0" indent="13716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4pPr>
    <a:lvl5pPr marL="0" marR="0" indent="18288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5pPr>
    <a:lvl6pPr marL="0" marR="0" indent="22860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6pPr>
    <a:lvl7pPr marL="0" marR="0" indent="27432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7pPr>
    <a:lvl8pPr marL="0" marR="0" indent="32004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8pPr>
    <a:lvl9pPr marL="0" marR="0" indent="36576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b="def" i="def"/>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b="def" i="def"/>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b="def" i="def"/>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b="def" i="def"/>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b="def" i="def"/>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58" name="Shape 158"/>
          <p:cNvSpPr/>
          <p:nvPr>
            <p:ph type="sldImg"/>
          </p:nvPr>
        </p:nvSpPr>
        <p:spPr>
          <a:xfrm>
            <a:off x="1143000" y="685800"/>
            <a:ext cx="4572000" cy="3429000"/>
          </a:xfrm>
          <a:prstGeom prst="rect">
            <a:avLst/>
          </a:prstGeom>
        </p:spPr>
        <p:txBody>
          <a:bodyPr/>
          <a:lstStyle/>
          <a:p>
            <a:pPr/>
          </a:p>
        </p:txBody>
      </p:sp>
      <p:sp>
        <p:nvSpPr>
          <p:cNvPr id="159" name="Shape 159"/>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p:spTree>
      <p:nvGrpSpPr>
        <p:cNvPr id="1" name=""/>
        <p:cNvGrpSpPr/>
        <p:nvPr/>
      </p:nvGrpSpPr>
      <p:grpSpPr>
        <a:xfrm>
          <a:off x="0" y="0"/>
          <a:ext cx="0" cy="0"/>
          <a:chOff x="0" y="0"/>
          <a:chExt cx="0" cy="0"/>
        </a:xfrm>
      </p:grpSpPr>
      <p:sp>
        <p:nvSpPr>
          <p:cNvPr id="11" name="Author and Date"/>
          <p:cNvSpPr txBox="1"/>
          <p:nvPr>
            <p:ph type="body" sz="quarter" idx="21" hasCustomPrompt="1"/>
          </p:nvPr>
        </p:nvSpPr>
        <p:spPr>
          <a:xfrm>
            <a:off x="1201340" y="11859862"/>
            <a:ext cx="21971003" cy="636979"/>
          </a:xfrm>
          <a:prstGeom prst="rect">
            <a:avLst/>
          </a:prstGeom>
        </p:spPr>
        <p:txBody>
          <a:bodyPr lIns="45719" tIns="45719" rIns="45719" bIns="45719"/>
          <a:lstStyle>
            <a:lvl1pPr marL="0" indent="0" defTabSz="825500">
              <a:lnSpc>
                <a:spcPct val="100000"/>
              </a:lnSpc>
              <a:spcBef>
                <a:spcPts val="0"/>
              </a:spcBef>
              <a:buSzTx/>
              <a:buNone/>
              <a:defRPr b="1" sz="3600"/>
            </a:lvl1pPr>
          </a:lstStyle>
          <a:p>
            <a:pPr/>
            <a:r>
              <a:t>Author and Date</a:t>
            </a:r>
          </a:p>
        </p:txBody>
      </p:sp>
      <p:sp>
        <p:nvSpPr>
          <p:cNvPr id="12" name="Presentation Title"/>
          <p:cNvSpPr txBox="1"/>
          <p:nvPr>
            <p:ph type="title" hasCustomPrompt="1"/>
          </p:nvPr>
        </p:nvSpPr>
        <p:spPr>
          <a:xfrm>
            <a:off x="1206496" y="2574991"/>
            <a:ext cx="21971004" cy="4648201"/>
          </a:xfrm>
          <a:prstGeom prst="rect">
            <a:avLst/>
          </a:prstGeom>
        </p:spPr>
        <p:txBody>
          <a:bodyPr anchor="b"/>
          <a:lstStyle>
            <a:lvl1pPr>
              <a:defRPr spc="-232" sz="11600"/>
            </a:lvl1pPr>
          </a:lstStyle>
          <a:p>
            <a:pPr/>
            <a:r>
              <a:t>Presentation Title</a:t>
            </a:r>
          </a:p>
        </p:txBody>
      </p:sp>
      <p:sp>
        <p:nvSpPr>
          <p:cNvPr id="13" name="Body Level One…"/>
          <p:cNvSpPr txBox="1"/>
          <p:nvPr>
            <p:ph type="body" sz="quarter" idx="1" hasCustomPrompt="1"/>
          </p:nvPr>
        </p:nvSpPr>
        <p:spPr>
          <a:xfrm>
            <a:off x="1201342" y="7223190"/>
            <a:ext cx="21971001" cy="1905001"/>
          </a:xfrm>
          <a:prstGeom prst="rect">
            <a:avLst/>
          </a:prstGeom>
        </p:spPr>
        <p:txBody>
          <a:bodyPr/>
          <a:lstStyle>
            <a:lvl1pPr marL="0" indent="0" defTabSz="825500">
              <a:lnSpc>
                <a:spcPct val="100000"/>
              </a:lnSpc>
              <a:spcBef>
                <a:spcPts val="0"/>
              </a:spcBef>
              <a:buSzTx/>
              <a:buNone/>
              <a:defRPr b="1" sz="5500"/>
            </a:lvl1pPr>
            <a:lvl2pPr marL="0" indent="457200" defTabSz="825500">
              <a:lnSpc>
                <a:spcPct val="100000"/>
              </a:lnSpc>
              <a:spcBef>
                <a:spcPts val="0"/>
              </a:spcBef>
              <a:buSzTx/>
              <a:buNone/>
              <a:defRPr b="1" sz="5500"/>
            </a:lvl2pPr>
            <a:lvl3pPr marL="0" indent="914400" defTabSz="825500">
              <a:lnSpc>
                <a:spcPct val="100000"/>
              </a:lnSpc>
              <a:spcBef>
                <a:spcPts val="0"/>
              </a:spcBef>
              <a:buSzTx/>
              <a:buNone/>
              <a:defRPr b="1" sz="5500"/>
            </a:lvl3pPr>
            <a:lvl4pPr marL="0" indent="1371600" defTabSz="825500">
              <a:lnSpc>
                <a:spcPct val="100000"/>
              </a:lnSpc>
              <a:spcBef>
                <a:spcPts val="0"/>
              </a:spcBef>
              <a:buSzTx/>
              <a:buNone/>
              <a:defRPr b="1" sz="5500"/>
            </a:lvl4pPr>
            <a:lvl5pPr marL="0" indent="1828800" defTabSz="825500">
              <a:lnSpc>
                <a:spcPct val="100000"/>
              </a:lnSpc>
              <a:spcBef>
                <a:spcPts val="0"/>
              </a:spcBef>
              <a:buSzTx/>
              <a:buNone/>
              <a:defRPr b="1" sz="5500"/>
            </a:lvl5pPr>
          </a:lstStyle>
          <a:p>
            <a:pPr/>
            <a:r>
              <a:t>Presentation Subtitle</a:t>
            </a:r>
          </a:p>
          <a:p>
            <a:pPr lvl="1"/>
            <a:r>
              <a:t/>
            </a:r>
          </a:p>
          <a:p>
            <a:pPr lvl="2"/>
            <a:r>
              <a:t/>
            </a:r>
          </a:p>
          <a:p>
            <a:pPr lvl="3"/>
            <a:r>
              <a:t/>
            </a:r>
          </a:p>
          <a:p>
            <a:pPr lvl="4"/>
            <a:r>
              <a:t/>
            </a:r>
          </a:p>
        </p:txBody>
      </p:sp>
      <p:sp>
        <p:nvSpPr>
          <p:cNvPr id="1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tatement">
    <p:spTree>
      <p:nvGrpSpPr>
        <p:cNvPr id="1" name=""/>
        <p:cNvGrpSpPr/>
        <p:nvPr/>
      </p:nvGrpSpPr>
      <p:grpSpPr>
        <a:xfrm>
          <a:off x="0" y="0"/>
          <a:ext cx="0" cy="0"/>
          <a:chOff x="0" y="0"/>
          <a:chExt cx="0" cy="0"/>
        </a:xfrm>
      </p:grpSpPr>
      <p:sp>
        <p:nvSpPr>
          <p:cNvPr id="98" name="Body Level One…"/>
          <p:cNvSpPr txBox="1"/>
          <p:nvPr>
            <p:ph type="body" sz="half" idx="1" hasCustomPrompt="1"/>
          </p:nvPr>
        </p:nvSpPr>
        <p:spPr>
          <a:xfrm>
            <a:off x="1206500" y="4920843"/>
            <a:ext cx="21971000" cy="3874314"/>
          </a:xfrm>
          <a:prstGeom prst="rect">
            <a:avLst/>
          </a:prstGeom>
        </p:spPr>
        <p:txBody>
          <a:bodyPr anchor="ctr"/>
          <a:lstStyle>
            <a:lvl1pPr marL="0" indent="0" algn="ctr">
              <a:lnSpc>
                <a:spcPct val="80000"/>
              </a:lnSpc>
              <a:spcBef>
                <a:spcPts val="0"/>
              </a:spcBef>
              <a:buSzTx/>
              <a:buNone/>
              <a:defRPr spc="-232" sz="11600">
                <a:latin typeface="Helvetica Neue Medium"/>
                <a:ea typeface="Helvetica Neue Medium"/>
                <a:cs typeface="Helvetica Neue Medium"/>
                <a:sym typeface="Helvetica Neue Medium"/>
              </a:defRPr>
            </a:lvl1pPr>
            <a:lvl2pPr marL="0" indent="457200" algn="ctr">
              <a:lnSpc>
                <a:spcPct val="80000"/>
              </a:lnSpc>
              <a:spcBef>
                <a:spcPts val="0"/>
              </a:spcBef>
              <a:buSzTx/>
              <a:buNone/>
              <a:defRPr spc="-232" sz="11600">
                <a:latin typeface="Helvetica Neue Medium"/>
                <a:ea typeface="Helvetica Neue Medium"/>
                <a:cs typeface="Helvetica Neue Medium"/>
                <a:sym typeface="Helvetica Neue Medium"/>
              </a:defRPr>
            </a:lvl2pPr>
            <a:lvl3pPr marL="0" indent="914400" algn="ctr">
              <a:lnSpc>
                <a:spcPct val="80000"/>
              </a:lnSpc>
              <a:spcBef>
                <a:spcPts val="0"/>
              </a:spcBef>
              <a:buSzTx/>
              <a:buNone/>
              <a:defRPr spc="-232" sz="11600">
                <a:latin typeface="Helvetica Neue Medium"/>
                <a:ea typeface="Helvetica Neue Medium"/>
                <a:cs typeface="Helvetica Neue Medium"/>
                <a:sym typeface="Helvetica Neue Medium"/>
              </a:defRPr>
            </a:lvl3pPr>
            <a:lvl4pPr marL="0" indent="1371600" algn="ctr">
              <a:lnSpc>
                <a:spcPct val="80000"/>
              </a:lnSpc>
              <a:spcBef>
                <a:spcPts val="0"/>
              </a:spcBef>
              <a:buSzTx/>
              <a:buNone/>
              <a:defRPr spc="-232" sz="11600">
                <a:latin typeface="Helvetica Neue Medium"/>
                <a:ea typeface="Helvetica Neue Medium"/>
                <a:cs typeface="Helvetica Neue Medium"/>
                <a:sym typeface="Helvetica Neue Medium"/>
              </a:defRPr>
            </a:lvl4pPr>
            <a:lvl5pPr marL="0" indent="1828800" algn="ctr">
              <a:lnSpc>
                <a:spcPct val="80000"/>
              </a:lnSpc>
              <a:spcBef>
                <a:spcPts val="0"/>
              </a:spcBef>
              <a:buSzTx/>
              <a:buNone/>
              <a:defRPr spc="-232" sz="11600">
                <a:latin typeface="Helvetica Neue Medium"/>
                <a:ea typeface="Helvetica Neue Medium"/>
                <a:cs typeface="Helvetica Neue Medium"/>
                <a:sym typeface="Helvetica Neue Medium"/>
              </a:defRPr>
            </a:lvl5pPr>
          </a:lstStyle>
          <a:p>
            <a:pPr/>
            <a:r>
              <a:t>Statement</a:t>
            </a:r>
          </a:p>
          <a:p>
            <a:pPr lvl="1"/>
            <a:r>
              <a:t/>
            </a:r>
          </a:p>
          <a:p>
            <a:pPr lvl="2"/>
            <a:r>
              <a:t/>
            </a:r>
          </a:p>
          <a:p>
            <a:pPr lvl="3"/>
            <a:r>
              <a:t/>
            </a:r>
          </a:p>
          <a:p>
            <a:pPr lvl="4"/>
            <a:r>
              <a:t/>
            </a:r>
          </a:p>
        </p:txBody>
      </p:sp>
      <p:sp>
        <p:nvSpPr>
          <p:cNvPr id="9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ig Fact">
    <p:spTree>
      <p:nvGrpSpPr>
        <p:cNvPr id="1" name=""/>
        <p:cNvGrpSpPr/>
        <p:nvPr/>
      </p:nvGrpSpPr>
      <p:grpSpPr>
        <a:xfrm>
          <a:off x="0" y="0"/>
          <a:ext cx="0" cy="0"/>
          <a:chOff x="0" y="0"/>
          <a:chExt cx="0" cy="0"/>
        </a:xfrm>
      </p:grpSpPr>
      <p:sp>
        <p:nvSpPr>
          <p:cNvPr id="106" name="Body Level One…"/>
          <p:cNvSpPr txBox="1"/>
          <p:nvPr>
            <p:ph type="body" idx="1" hasCustomPrompt="1"/>
          </p:nvPr>
        </p:nvSpPr>
        <p:spPr>
          <a:xfrm>
            <a:off x="1206500" y="1075927"/>
            <a:ext cx="21971000" cy="7241584"/>
          </a:xfrm>
          <a:prstGeom prst="rect">
            <a:avLst/>
          </a:prstGeom>
        </p:spPr>
        <p:txBody>
          <a:bodyPr anchor="b"/>
          <a:lstStyle>
            <a:lvl1pPr marL="0" indent="0" algn="ctr">
              <a:lnSpc>
                <a:spcPct val="80000"/>
              </a:lnSpc>
              <a:spcBef>
                <a:spcPts val="0"/>
              </a:spcBef>
              <a:buSzTx/>
              <a:buNone/>
              <a:defRPr b="1" spc="-250" sz="25000"/>
            </a:lvl1pPr>
            <a:lvl2pPr marL="0" indent="457200" algn="ctr">
              <a:lnSpc>
                <a:spcPct val="80000"/>
              </a:lnSpc>
              <a:spcBef>
                <a:spcPts val="0"/>
              </a:spcBef>
              <a:buSzTx/>
              <a:buNone/>
              <a:defRPr b="1" spc="-250" sz="25000"/>
            </a:lvl2pPr>
            <a:lvl3pPr marL="0" indent="914400" algn="ctr">
              <a:lnSpc>
                <a:spcPct val="80000"/>
              </a:lnSpc>
              <a:spcBef>
                <a:spcPts val="0"/>
              </a:spcBef>
              <a:buSzTx/>
              <a:buNone/>
              <a:defRPr b="1" spc="-250" sz="25000"/>
            </a:lvl3pPr>
            <a:lvl4pPr marL="0" indent="1371600" algn="ctr">
              <a:lnSpc>
                <a:spcPct val="80000"/>
              </a:lnSpc>
              <a:spcBef>
                <a:spcPts val="0"/>
              </a:spcBef>
              <a:buSzTx/>
              <a:buNone/>
              <a:defRPr b="1" spc="-250" sz="25000"/>
            </a:lvl4pPr>
            <a:lvl5pPr marL="0" indent="1828800" algn="ctr">
              <a:lnSpc>
                <a:spcPct val="80000"/>
              </a:lnSpc>
              <a:spcBef>
                <a:spcPts val="0"/>
              </a:spcBef>
              <a:buSzTx/>
              <a:buNone/>
              <a:defRPr b="1" spc="-250" sz="25000"/>
            </a:lvl5pPr>
          </a:lstStyle>
          <a:p>
            <a:pPr/>
            <a:r>
              <a:t>100%</a:t>
            </a:r>
          </a:p>
          <a:p>
            <a:pPr lvl="1"/>
            <a:r>
              <a:t/>
            </a:r>
          </a:p>
          <a:p>
            <a:pPr lvl="2"/>
            <a:r>
              <a:t/>
            </a:r>
          </a:p>
          <a:p>
            <a:pPr lvl="3"/>
            <a:r>
              <a:t/>
            </a:r>
          </a:p>
          <a:p>
            <a:pPr lvl="4"/>
            <a:r>
              <a:t/>
            </a:r>
          </a:p>
        </p:txBody>
      </p:sp>
      <p:sp>
        <p:nvSpPr>
          <p:cNvPr id="107" name="Fact information"/>
          <p:cNvSpPr txBox="1"/>
          <p:nvPr>
            <p:ph type="body" sz="quarter" idx="21" hasCustomPrompt="1"/>
          </p:nvPr>
        </p:nvSpPr>
        <p:spPr>
          <a:xfrm>
            <a:off x="1206500" y="8262180"/>
            <a:ext cx="21971000" cy="934780"/>
          </a:xfrm>
          <a:prstGeom prst="rect">
            <a:avLst/>
          </a:prstGeom>
        </p:spPr>
        <p:txBody>
          <a:bodyPr lIns="45719" tIns="45719" rIns="45719" bIns="45719"/>
          <a:lstStyle>
            <a:lvl1pPr marL="0" indent="0" algn="ctr" defTabSz="825500">
              <a:lnSpc>
                <a:spcPct val="100000"/>
              </a:lnSpc>
              <a:spcBef>
                <a:spcPts val="0"/>
              </a:spcBef>
              <a:buSzTx/>
              <a:buNone/>
              <a:defRPr b="1" sz="5500"/>
            </a:lvl1pPr>
          </a:lstStyle>
          <a:p>
            <a:pPr/>
            <a:r>
              <a:t>Fact information</a:t>
            </a:r>
          </a:p>
        </p:txBody>
      </p:sp>
      <p:sp>
        <p:nvSpPr>
          <p:cNvPr id="10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115" name="Attribution"/>
          <p:cNvSpPr txBox="1"/>
          <p:nvPr>
            <p:ph type="body" sz="quarter" idx="21" hasCustomPrompt="1"/>
          </p:nvPr>
        </p:nvSpPr>
        <p:spPr>
          <a:xfrm>
            <a:off x="2430025" y="10675453"/>
            <a:ext cx="20200052" cy="636979"/>
          </a:xfrm>
          <a:prstGeom prst="rect">
            <a:avLst/>
          </a:prstGeom>
        </p:spPr>
        <p:txBody>
          <a:bodyPr lIns="45719" tIns="45719" rIns="45719" bIns="45719"/>
          <a:lstStyle>
            <a:lvl1pPr marL="0" indent="0" defTabSz="825500">
              <a:lnSpc>
                <a:spcPct val="100000"/>
              </a:lnSpc>
              <a:spcBef>
                <a:spcPts val="0"/>
              </a:spcBef>
              <a:buSzTx/>
              <a:buNone/>
              <a:defRPr b="1" sz="3600"/>
            </a:lvl1pPr>
          </a:lstStyle>
          <a:p>
            <a:pPr/>
            <a:r>
              <a:t>Attribution</a:t>
            </a:r>
          </a:p>
        </p:txBody>
      </p:sp>
      <p:sp>
        <p:nvSpPr>
          <p:cNvPr id="116" name="Body Level One…"/>
          <p:cNvSpPr txBox="1"/>
          <p:nvPr>
            <p:ph type="body" sz="half" idx="1" hasCustomPrompt="1"/>
          </p:nvPr>
        </p:nvSpPr>
        <p:spPr>
          <a:xfrm>
            <a:off x="1753923" y="4939860"/>
            <a:ext cx="20876154" cy="3836280"/>
          </a:xfrm>
          <a:prstGeom prst="rect">
            <a:avLst/>
          </a:prstGeom>
        </p:spPr>
        <p:txBody>
          <a:bodyPr/>
          <a:lstStyle>
            <a:lvl1pPr marL="638923" indent="-469900">
              <a:spcBef>
                <a:spcPts val="0"/>
              </a:spcBef>
              <a:buSzTx/>
              <a:buNone/>
              <a:defRPr spc="-170" sz="8500">
                <a:latin typeface="Helvetica Neue Medium"/>
                <a:ea typeface="Helvetica Neue Medium"/>
                <a:cs typeface="Helvetica Neue Medium"/>
                <a:sym typeface="Helvetica Neue Medium"/>
              </a:defRPr>
            </a:lvl1pPr>
            <a:lvl2pPr marL="638923" indent="-12700">
              <a:spcBef>
                <a:spcPts val="0"/>
              </a:spcBef>
              <a:buSzTx/>
              <a:buNone/>
              <a:defRPr spc="-170" sz="8500">
                <a:latin typeface="Helvetica Neue Medium"/>
                <a:ea typeface="Helvetica Neue Medium"/>
                <a:cs typeface="Helvetica Neue Medium"/>
                <a:sym typeface="Helvetica Neue Medium"/>
              </a:defRPr>
            </a:lvl2pPr>
            <a:lvl3pPr marL="638923" indent="444500">
              <a:spcBef>
                <a:spcPts val="0"/>
              </a:spcBef>
              <a:buSzTx/>
              <a:buNone/>
              <a:defRPr spc="-170" sz="8500">
                <a:latin typeface="Helvetica Neue Medium"/>
                <a:ea typeface="Helvetica Neue Medium"/>
                <a:cs typeface="Helvetica Neue Medium"/>
                <a:sym typeface="Helvetica Neue Medium"/>
              </a:defRPr>
            </a:lvl3pPr>
            <a:lvl4pPr marL="638923" indent="901700">
              <a:spcBef>
                <a:spcPts val="0"/>
              </a:spcBef>
              <a:buSzTx/>
              <a:buNone/>
              <a:defRPr spc="-170" sz="8500">
                <a:latin typeface="Helvetica Neue Medium"/>
                <a:ea typeface="Helvetica Neue Medium"/>
                <a:cs typeface="Helvetica Neue Medium"/>
                <a:sym typeface="Helvetica Neue Medium"/>
              </a:defRPr>
            </a:lvl4pPr>
            <a:lvl5pPr marL="638923" indent="1358900">
              <a:spcBef>
                <a:spcPts val="0"/>
              </a:spcBef>
              <a:buSzTx/>
              <a:buNone/>
              <a:defRPr spc="-170" sz="8500">
                <a:latin typeface="Helvetica Neue Medium"/>
                <a:ea typeface="Helvetica Neue Medium"/>
                <a:cs typeface="Helvetica Neue Medium"/>
                <a:sym typeface="Helvetica Neue Medium"/>
              </a:defRPr>
            </a:lvl5pPr>
          </a:lstStyle>
          <a:p>
            <a:pPr/>
            <a:r>
              <a:t>“Notable Quote”</a:t>
            </a:r>
          </a:p>
          <a:p>
            <a:pPr lvl="1"/>
            <a:r>
              <a:t/>
            </a:r>
          </a:p>
          <a:p>
            <a:pPr lvl="2"/>
            <a:r>
              <a:t/>
            </a:r>
          </a:p>
          <a:p>
            <a:pPr lvl="3"/>
            <a:r>
              <a:t/>
            </a:r>
          </a:p>
          <a:p>
            <a:pPr lvl="4"/>
            <a:r>
              <a:t/>
            </a:r>
          </a:p>
        </p:txBody>
      </p:sp>
      <p:sp>
        <p:nvSpPr>
          <p:cNvPr id="11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124" name="Bowl of salad with fried rice, boiled eggs, and chopsticks"/>
          <p:cNvSpPr/>
          <p:nvPr>
            <p:ph type="pic" sz="quarter" idx="21"/>
          </p:nvPr>
        </p:nvSpPr>
        <p:spPr>
          <a:xfrm>
            <a:off x="15760700" y="1016000"/>
            <a:ext cx="7439099" cy="5949678"/>
          </a:xfrm>
          <a:prstGeom prst="rect">
            <a:avLst/>
          </a:prstGeom>
        </p:spPr>
        <p:txBody>
          <a:bodyPr lIns="91439" tIns="45719" rIns="91439" bIns="45719">
            <a:noAutofit/>
          </a:bodyPr>
          <a:lstStyle/>
          <a:p>
            <a:pPr/>
          </a:p>
        </p:txBody>
      </p:sp>
      <p:sp>
        <p:nvSpPr>
          <p:cNvPr id="125" name="Bowl with salmon cakes, salad, and hummus "/>
          <p:cNvSpPr/>
          <p:nvPr>
            <p:ph type="pic" sz="half" idx="22"/>
          </p:nvPr>
        </p:nvSpPr>
        <p:spPr>
          <a:xfrm>
            <a:off x="13500100" y="3978275"/>
            <a:ext cx="10439400" cy="12150181"/>
          </a:xfrm>
          <a:prstGeom prst="rect">
            <a:avLst/>
          </a:prstGeom>
        </p:spPr>
        <p:txBody>
          <a:bodyPr lIns="91439" tIns="45719" rIns="91439" bIns="45719">
            <a:noAutofit/>
          </a:bodyPr>
          <a:lstStyle/>
          <a:p>
            <a:pPr/>
          </a:p>
        </p:txBody>
      </p:sp>
      <p:sp>
        <p:nvSpPr>
          <p:cNvPr id="126" name="Bowl of pappardelle pasta with parsley butter, roasted hazelnuts, and shaved parmesan cheese"/>
          <p:cNvSpPr/>
          <p:nvPr>
            <p:ph type="pic" idx="23"/>
          </p:nvPr>
        </p:nvSpPr>
        <p:spPr>
          <a:xfrm>
            <a:off x="-139700" y="495300"/>
            <a:ext cx="16611600" cy="12458700"/>
          </a:xfrm>
          <a:prstGeom prst="rect">
            <a:avLst/>
          </a:prstGeom>
        </p:spPr>
        <p:txBody>
          <a:bodyPr lIns="91439" tIns="45719" rIns="91439" bIns="45719">
            <a:noAutofit/>
          </a:bodyPr>
          <a:lstStyle/>
          <a:p>
            <a:pPr/>
          </a:p>
        </p:txBody>
      </p:sp>
      <p:sp>
        <p:nvSpPr>
          <p:cNvPr id="12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34" name="bowl of salad with fried rice, boiled eggs, and chopsticks"/>
          <p:cNvSpPr/>
          <p:nvPr>
            <p:ph type="pic" idx="21"/>
          </p:nvPr>
        </p:nvSpPr>
        <p:spPr>
          <a:xfrm>
            <a:off x="-1333500" y="-5524500"/>
            <a:ext cx="27051000" cy="21640800"/>
          </a:xfrm>
          <a:prstGeom prst="rect">
            <a:avLst/>
          </a:prstGeom>
        </p:spPr>
        <p:txBody>
          <a:bodyPr lIns="91439" tIns="45719" rIns="91439" bIns="45719">
            <a:noAutofit/>
          </a:bodyPr>
          <a:lstStyle/>
          <a:p>
            <a:pPr/>
          </a:p>
        </p:txBody>
      </p:sp>
      <p:sp>
        <p:nvSpPr>
          <p:cNvPr id="135" name="Slide Number"/>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4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149" name="Slide Title"/>
          <p:cNvSpPr txBox="1"/>
          <p:nvPr>
            <p:ph type="title" hasCustomPrompt="1"/>
          </p:nvPr>
        </p:nvSpPr>
        <p:spPr>
          <a:xfrm>
            <a:off x="1206500" y="1079500"/>
            <a:ext cx="21971000" cy="1433164"/>
          </a:xfrm>
          <a:prstGeom prst="rect">
            <a:avLst/>
          </a:prstGeom>
        </p:spPr>
        <p:txBody>
          <a:bodyPr/>
          <a:lstStyle>
            <a:lvl1pPr defTabSz="2438337">
              <a:defRPr spc="-170"/>
            </a:lvl1pPr>
          </a:lstStyle>
          <a:p>
            <a:pPr/>
            <a:r>
              <a:t>Slide Title</a:t>
            </a:r>
          </a:p>
        </p:txBody>
      </p:sp>
      <p:sp>
        <p:nvSpPr>
          <p:cNvPr id="150" name="Body Level One…"/>
          <p:cNvSpPr txBox="1"/>
          <p:nvPr>
            <p:ph type="body" sz="quarter" idx="1" hasCustomPrompt="1"/>
          </p:nvPr>
        </p:nvSpPr>
        <p:spPr>
          <a:xfrm>
            <a:off x="1206500" y="2372961"/>
            <a:ext cx="21971000" cy="934781"/>
          </a:xfrm>
          <a:prstGeom prst="rect">
            <a:avLst/>
          </a:prstGeom>
        </p:spPr>
        <p:txBody>
          <a:bodyPr lIns="45718" tIns="45718" rIns="45718" bIns="45718"/>
          <a:lstStyle>
            <a:lvl1pPr marL="0" indent="0" defTabSz="825500">
              <a:lnSpc>
                <a:spcPct val="100000"/>
              </a:lnSpc>
              <a:spcBef>
                <a:spcPts val="0"/>
              </a:spcBef>
              <a:buSzTx/>
              <a:buNone/>
              <a:defRPr b="1" sz="5500"/>
            </a:lvl1pPr>
            <a:lvl2pPr marL="1308100" indent="-698500" defTabSz="825500">
              <a:lnSpc>
                <a:spcPct val="100000"/>
              </a:lnSpc>
              <a:spcBef>
                <a:spcPts val="0"/>
              </a:spcBef>
              <a:defRPr b="1" sz="5500"/>
            </a:lvl2pPr>
            <a:lvl3pPr marL="1917700" indent="-698500" defTabSz="825500">
              <a:lnSpc>
                <a:spcPct val="100000"/>
              </a:lnSpc>
              <a:spcBef>
                <a:spcPts val="0"/>
              </a:spcBef>
              <a:defRPr b="1" sz="5500"/>
            </a:lvl3pPr>
            <a:lvl4pPr marL="2527300" indent="-698500" defTabSz="825500">
              <a:lnSpc>
                <a:spcPct val="100000"/>
              </a:lnSpc>
              <a:spcBef>
                <a:spcPts val="0"/>
              </a:spcBef>
              <a:defRPr b="1" sz="5500"/>
            </a:lvl4pPr>
            <a:lvl5pPr marL="3136900" indent="-698500" defTabSz="825500">
              <a:lnSpc>
                <a:spcPct val="100000"/>
              </a:lnSpc>
              <a:spcBef>
                <a:spcPts val="0"/>
              </a:spcBef>
              <a:defRPr b="1" sz="5500"/>
            </a:lvl5pPr>
          </a:lstStyle>
          <a:p>
            <a:pPr/>
            <a:r>
              <a:t>Slide Subtitle</a:t>
            </a:r>
          </a:p>
          <a:p>
            <a:pPr lvl="1"/>
            <a:r>
              <a:t/>
            </a:r>
          </a:p>
          <a:p>
            <a:pPr lvl="2"/>
            <a:r>
              <a:t/>
            </a:r>
          </a:p>
          <a:p>
            <a:pPr lvl="3"/>
            <a:r>
              <a:t/>
            </a:r>
          </a:p>
          <a:p>
            <a:pPr lvl="4"/>
            <a:r>
              <a:t/>
            </a:r>
          </a:p>
        </p:txBody>
      </p:sp>
      <p:sp>
        <p:nvSpPr>
          <p:cNvPr id="151" name="Body Level One…"/>
          <p:cNvSpPr txBox="1"/>
          <p:nvPr>
            <p:ph type="body" idx="21" hasCustomPrompt="1"/>
          </p:nvPr>
        </p:nvSpPr>
        <p:spPr>
          <a:xfrm>
            <a:off x="1206500" y="4248503"/>
            <a:ext cx="21971000" cy="8256014"/>
          </a:xfrm>
          <a:prstGeom prst="rect">
            <a:avLst/>
          </a:prstGeom>
        </p:spPr>
        <p:txBody>
          <a:bodyPr/>
          <a:lstStyle>
            <a:lvl1pPr defTabSz="2438337"/>
          </a:lstStyle>
          <a:p>
            <a:pPr/>
            <a:r>
              <a:t>Slide bullet text</a:t>
            </a:r>
          </a:p>
        </p:txBody>
      </p:sp>
      <p:sp>
        <p:nvSpPr>
          <p:cNvPr id="152" name="Slide Number"/>
          <p:cNvSpPr txBox="1"/>
          <p:nvPr>
            <p:ph type="sldNum" sz="quarter" idx="2"/>
          </p:nvPr>
        </p:nvSpPr>
        <p:spPr>
          <a:xfrm>
            <a:off x="12001499" y="13080999"/>
            <a:ext cx="368505"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p:spTree>
      <p:nvGrpSpPr>
        <p:cNvPr id="1" name=""/>
        <p:cNvGrpSpPr/>
        <p:nvPr/>
      </p:nvGrpSpPr>
      <p:grpSpPr>
        <a:xfrm>
          <a:off x="0" y="0"/>
          <a:ext cx="0" cy="0"/>
          <a:chOff x="0" y="0"/>
          <a:chExt cx="0" cy="0"/>
        </a:xfrm>
      </p:grpSpPr>
      <p:sp>
        <p:nvSpPr>
          <p:cNvPr id="21" name="Avocados and limes"/>
          <p:cNvSpPr/>
          <p:nvPr>
            <p:ph type="pic" idx="21"/>
          </p:nvPr>
        </p:nvSpPr>
        <p:spPr>
          <a:xfrm>
            <a:off x="-1155700" y="-1295400"/>
            <a:ext cx="26746200" cy="16018933"/>
          </a:xfrm>
          <a:prstGeom prst="rect">
            <a:avLst/>
          </a:prstGeom>
        </p:spPr>
        <p:txBody>
          <a:bodyPr lIns="91439" tIns="45719" rIns="91439" bIns="45719">
            <a:noAutofit/>
          </a:bodyPr>
          <a:lstStyle/>
          <a:p>
            <a:pPr/>
          </a:p>
        </p:txBody>
      </p:sp>
      <p:sp>
        <p:nvSpPr>
          <p:cNvPr id="22" name="Presentation Title"/>
          <p:cNvSpPr txBox="1"/>
          <p:nvPr>
            <p:ph type="title" hasCustomPrompt="1"/>
          </p:nvPr>
        </p:nvSpPr>
        <p:spPr>
          <a:xfrm>
            <a:off x="1206500" y="7124700"/>
            <a:ext cx="21971000" cy="4648200"/>
          </a:xfrm>
          <a:prstGeom prst="rect">
            <a:avLst/>
          </a:prstGeom>
        </p:spPr>
        <p:txBody>
          <a:bodyPr anchor="b"/>
          <a:lstStyle>
            <a:lvl1pPr>
              <a:defRPr spc="-232" sz="11600"/>
            </a:lvl1pPr>
          </a:lstStyle>
          <a:p>
            <a:pPr/>
            <a:r>
              <a:t>Presentation Title</a:t>
            </a:r>
          </a:p>
        </p:txBody>
      </p:sp>
      <p:sp>
        <p:nvSpPr>
          <p:cNvPr id="23" name="Author and Date"/>
          <p:cNvSpPr txBox="1"/>
          <p:nvPr>
            <p:ph type="body" sz="quarter" idx="22" hasCustomPrompt="1"/>
          </p:nvPr>
        </p:nvSpPr>
        <p:spPr>
          <a:xfrm>
            <a:off x="1207690" y="1106137"/>
            <a:ext cx="21968621" cy="636979"/>
          </a:xfrm>
          <a:prstGeom prst="rect">
            <a:avLst/>
          </a:prstGeom>
        </p:spPr>
        <p:txBody>
          <a:bodyPr lIns="45719" tIns="45719" rIns="45719" bIns="45719"/>
          <a:lstStyle>
            <a:lvl1pPr marL="0" indent="0" defTabSz="825500">
              <a:lnSpc>
                <a:spcPct val="100000"/>
              </a:lnSpc>
              <a:spcBef>
                <a:spcPts val="0"/>
              </a:spcBef>
              <a:buSzTx/>
              <a:buNone/>
              <a:defRPr b="1" sz="3600"/>
            </a:lvl1pPr>
          </a:lstStyle>
          <a:p>
            <a:pPr/>
            <a:r>
              <a:t>Author and Date</a:t>
            </a:r>
          </a:p>
        </p:txBody>
      </p:sp>
      <p:sp>
        <p:nvSpPr>
          <p:cNvPr id="24" name="Body Level One…"/>
          <p:cNvSpPr txBox="1"/>
          <p:nvPr>
            <p:ph type="body" sz="quarter" idx="1" hasCustomPrompt="1"/>
          </p:nvPr>
        </p:nvSpPr>
        <p:spPr>
          <a:xfrm>
            <a:off x="1206500" y="11609910"/>
            <a:ext cx="21971000" cy="1116952"/>
          </a:xfrm>
          <a:prstGeom prst="rect">
            <a:avLst/>
          </a:prstGeom>
        </p:spPr>
        <p:txBody>
          <a:bodyPr/>
          <a:lstStyle>
            <a:lvl1pPr marL="0" indent="0" defTabSz="825500">
              <a:lnSpc>
                <a:spcPct val="100000"/>
              </a:lnSpc>
              <a:spcBef>
                <a:spcPts val="0"/>
              </a:spcBef>
              <a:buSzTx/>
              <a:buNone/>
              <a:defRPr b="1" sz="5500"/>
            </a:lvl1pPr>
            <a:lvl2pPr marL="0" indent="457200" defTabSz="825500">
              <a:lnSpc>
                <a:spcPct val="100000"/>
              </a:lnSpc>
              <a:spcBef>
                <a:spcPts val="0"/>
              </a:spcBef>
              <a:buSzTx/>
              <a:buNone/>
              <a:defRPr b="1" sz="5500"/>
            </a:lvl2pPr>
            <a:lvl3pPr marL="0" indent="914400" defTabSz="825500">
              <a:lnSpc>
                <a:spcPct val="100000"/>
              </a:lnSpc>
              <a:spcBef>
                <a:spcPts val="0"/>
              </a:spcBef>
              <a:buSzTx/>
              <a:buNone/>
              <a:defRPr b="1" sz="5500"/>
            </a:lvl3pPr>
            <a:lvl4pPr marL="0" indent="1371600" defTabSz="825500">
              <a:lnSpc>
                <a:spcPct val="100000"/>
              </a:lnSpc>
              <a:spcBef>
                <a:spcPts val="0"/>
              </a:spcBef>
              <a:buSzTx/>
              <a:buNone/>
              <a:defRPr b="1" sz="5500"/>
            </a:lvl4pPr>
            <a:lvl5pPr marL="0" indent="1828800" defTabSz="825500">
              <a:lnSpc>
                <a:spcPct val="100000"/>
              </a:lnSpc>
              <a:spcBef>
                <a:spcPts val="0"/>
              </a:spcBef>
              <a:buSzTx/>
              <a:buNone/>
              <a:defRPr b="1" sz="5500"/>
            </a:lvl5pPr>
          </a:lstStyle>
          <a:p>
            <a:pPr/>
            <a:r>
              <a:t>Presentation Subtitle</a:t>
            </a:r>
          </a:p>
          <a:p>
            <a:pPr lvl="1"/>
            <a:r>
              <a:t/>
            </a:r>
          </a:p>
          <a:p>
            <a:pPr lvl="2"/>
            <a:r>
              <a:t/>
            </a:r>
          </a:p>
          <a:p>
            <a:pPr lvl="3"/>
            <a:r>
              <a:t/>
            </a:r>
          </a:p>
          <a:p>
            <a:pPr lvl="4"/>
            <a:r>
              <a:t/>
            </a:r>
          </a:p>
        </p:txBody>
      </p:sp>
      <p:sp>
        <p:nvSpPr>
          <p:cNvPr id="2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Alt">
    <p:spTree>
      <p:nvGrpSpPr>
        <p:cNvPr id="1" name=""/>
        <p:cNvGrpSpPr/>
        <p:nvPr/>
      </p:nvGrpSpPr>
      <p:grpSpPr>
        <a:xfrm>
          <a:off x="0" y="0"/>
          <a:ext cx="0" cy="0"/>
          <a:chOff x="0" y="0"/>
          <a:chExt cx="0" cy="0"/>
        </a:xfrm>
      </p:grpSpPr>
      <p:sp>
        <p:nvSpPr>
          <p:cNvPr id="32" name="Bowl with salmon cakes, salad, and hummus"/>
          <p:cNvSpPr/>
          <p:nvPr>
            <p:ph type="pic" idx="21"/>
          </p:nvPr>
        </p:nvSpPr>
        <p:spPr>
          <a:xfrm>
            <a:off x="10972800" y="-203200"/>
            <a:ext cx="12144837" cy="14135100"/>
          </a:xfrm>
          <a:prstGeom prst="rect">
            <a:avLst/>
          </a:prstGeom>
        </p:spPr>
        <p:txBody>
          <a:bodyPr lIns="91439" tIns="45719" rIns="91439" bIns="45719">
            <a:noAutofit/>
          </a:bodyPr>
          <a:lstStyle/>
          <a:p>
            <a:pPr/>
          </a:p>
        </p:txBody>
      </p:sp>
      <p:sp>
        <p:nvSpPr>
          <p:cNvPr id="33" name="Slide Title"/>
          <p:cNvSpPr txBox="1"/>
          <p:nvPr>
            <p:ph type="title" hasCustomPrompt="1"/>
          </p:nvPr>
        </p:nvSpPr>
        <p:spPr>
          <a:xfrm>
            <a:off x="1206500" y="1270000"/>
            <a:ext cx="9779000" cy="5882273"/>
          </a:xfrm>
          <a:prstGeom prst="rect">
            <a:avLst/>
          </a:prstGeom>
        </p:spPr>
        <p:txBody>
          <a:bodyPr anchor="b"/>
          <a:lstStyle/>
          <a:p>
            <a:pPr/>
            <a:r>
              <a:t>Slide Title</a:t>
            </a:r>
          </a:p>
        </p:txBody>
      </p:sp>
      <p:sp>
        <p:nvSpPr>
          <p:cNvPr id="34" name="Body Level One…"/>
          <p:cNvSpPr txBox="1"/>
          <p:nvPr>
            <p:ph type="body" sz="quarter" idx="1" hasCustomPrompt="1"/>
          </p:nvPr>
        </p:nvSpPr>
        <p:spPr>
          <a:xfrm>
            <a:off x="1206500" y="7060576"/>
            <a:ext cx="9779000" cy="5385424"/>
          </a:xfrm>
          <a:prstGeom prst="rect">
            <a:avLst/>
          </a:prstGeom>
        </p:spPr>
        <p:txBody>
          <a:bodyPr/>
          <a:lstStyle>
            <a:lvl1pPr marL="0" indent="0" defTabSz="825500">
              <a:lnSpc>
                <a:spcPct val="100000"/>
              </a:lnSpc>
              <a:spcBef>
                <a:spcPts val="0"/>
              </a:spcBef>
              <a:buSzTx/>
              <a:buNone/>
              <a:defRPr b="1" sz="5500"/>
            </a:lvl1pPr>
            <a:lvl2pPr marL="0" indent="457200" defTabSz="825500">
              <a:lnSpc>
                <a:spcPct val="100000"/>
              </a:lnSpc>
              <a:spcBef>
                <a:spcPts val="0"/>
              </a:spcBef>
              <a:buSzTx/>
              <a:buNone/>
              <a:defRPr b="1" sz="5500"/>
            </a:lvl2pPr>
            <a:lvl3pPr marL="0" indent="914400" defTabSz="825500">
              <a:lnSpc>
                <a:spcPct val="100000"/>
              </a:lnSpc>
              <a:spcBef>
                <a:spcPts val="0"/>
              </a:spcBef>
              <a:buSzTx/>
              <a:buNone/>
              <a:defRPr b="1" sz="5500"/>
            </a:lvl3pPr>
            <a:lvl4pPr marL="0" indent="1371600" defTabSz="825500">
              <a:lnSpc>
                <a:spcPct val="100000"/>
              </a:lnSpc>
              <a:spcBef>
                <a:spcPts val="0"/>
              </a:spcBef>
              <a:buSzTx/>
              <a:buNone/>
              <a:defRPr b="1" sz="5500"/>
            </a:lvl4pPr>
            <a:lvl5pPr marL="0" indent="1828800" defTabSz="825500">
              <a:lnSpc>
                <a:spcPct val="100000"/>
              </a:lnSpc>
              <a:spcBef>
                <a:spcPts val="0"/>
              </a:spcBef>
              <a:buSzTx/>
              <a:buNone/>
              <a:defRPr b="1" sz="5500"/>
            </a:lvl5pPr>
          </a:lstStyle>
          <a:p>
            <a:pPr/>
            <a:r>
              <a:t>Slide Subtitle</a:t>
            </a:r>
          </a:p>
          <a:p>
            <a:pPr lvl="1"/>
            <a:r>
              <a:t/>
            </a:r>
          </a:p>
          <a:p>
            <a:pPr lvl="2"/>
            <a:r>
              <a:t/>
            </a:r>
          </a:p>
          <a:p>
            <a:pPr lvl="3"/>
            <a:r>
              <a:t/>
            </a:r>
          </a:p>
          <a:p>
            <a:pPr lvl="4"/>
            <a:r>
              <a:t/>
            </a:r>
          </a:p>
        </p:txBody>
      </p:sp>
      <p:sp>
        <p:nvSpPr>
          <p:cNvPr id="35" name="Slide Number"/>
          <p:cNvSpPr txBox="1"/>
          <p:nvPr>
            <p:ph type="sldNum" sz="quarter" idx="2"/>
          </p:nvPr>
        </p:nvSpPr>
        <p:spPr>
          <a:xfrm>
            <a:off x="12001499" y="13085233"/>
            <a:ext cx="368505"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42" name="Slide Title"/>
          <p:cNvSpPr txBox="1"/>
          <p:nvPr>
            <p:ph type="title" hasCustomPrompt="1"/>
          </p:nvPr>
        </p:nvSpPr>
        <p:spPr>
          <a:prstGeom prst="rect">
            <a:avLst/>
          </a:prstGeom>
        </p:spPr>
        <p:txBody>
          <a:bodyPr/>
          <a:lstStyle/>
          <a:p>
            <a:pPr/>
            <a:r>
              <a:t>Slide Title</a:t>
            </a:r>
          </a:p>
        </p:txBody>
      </p:sp>
      <p:sp>
        <p:nvSpPr>
          <p:cNvPr id="43" name="Slide Subtitle"/>
          <p:cNvSpPr txBox="1"/>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44" name="Body Level One…"/>
          <p:cNvSpPr txBox="1"/>
          <p:nvPr>
            <p:ph type="body" idx="1" hasCustomPrompt="1"/>
          </p:nvPr>
        </p:nvSpPr>
        <p:spPr>
          <a:prstGeom prst="rect">
            <a:avLst/>
          </a:prstGeom>
        </p:spPr>
        <p:txBody>
          <a:bodyPr/>
          <a:lstStyle/>
          <a:p>
            <a:pPr/>
            <a:r>
              <a:t>Slide bullet text</a:t>
            </a:r>
          </a:p>
          <a:p>
            <a:pPr lvl="1"/>
            <a:r>
              <a:t/>
            </a:r>
          </a:p>
          <a:p>
            <a:pPr lvl="2"/>
            <a:r>
              <a:t/>
            </a:r>
          </a:p>
          <a:p>
            <a:pPr lvl="3"/>
            <a:r>
              <a:t/>
            </a:r>
          </a:p>
          <a:p>
            <a:pPr lvl="4"/>
            <a:r>
              <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52" name="Body Level One…"/>
          <p:cNvSpPr txBox="1"/>
          <p:nvPr>
            <p:ph type="body" idx="1" hasCustomPrompt="1"/>
          </p:nvPr>
        </p:nvSpPr>
        <p:spPr>
          <a:prstGeom prst="rect">
            <a:avLst/>
          </a:prstGeom>
        </p:spPr>
        <p:txBody>
          <a:bodyPr numCol="2" spcCol="1098550"/>
          <a:lstStyle/>
          <a:p>
            <a:pPr/>
            <a:r>
              <a:t>Slide bullet text</a:t>
            </a:r>
          </a:p>
          <a:p>
            <a:pPr lvl="1"/>
            <a:r>
              <a:t/>
            </a:r>
          </a:p>
          <a:p>
            <a:pPr lvl="2"/>
            <a:r>
              <a:t/>
            </a:r>
          </a:p>
          <a:p>
            <a:pPr lvl="3"/>
            <a:r>
              <a:t/>
            </a:r>
          </a:p>
          <a:p>
            <a:pPr lvl="4"/>
            <a:r>
              <a:t/>
            </a:r>
          </a:p>
        </p:txBody>
      </p:sp>
      <p:sp>
        <p:nvSpPr>
          <p:cNvPr id="5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0" name="Slide Subtitle"/>
          <p:cNvSpPr txBox="1"/>
          <p:nvPr>
            <p:ph type="body" sz="quarter" idx="21" hasCustomPrompt="1"/>
          </p:nvPr>
        </p:nvSpPr>
        <p:spPr>
          <a:xfrm>
            <a:off x="1206500" y="2372962"/>
            <a:ext cx="9779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61" name="Body Level One…"/>
          <p:cNvSpPr txBox="1"/>
          <p:nvPr>
            <p:ph type="body" sz="half" idx="1" hasCustomPrompt="1"/>
          </p:nvPr>
        </p:nvSpPr>
        <p:spPr>
          <a:xfrm>
            <a:off x="1206500" y="4248504"/>
            <a:ext cx="9779000" cy="8256630"/>
          </a:xfrm>
          <a:prstGeom prst="rect">
            <a:avLst/>
          </a:prstGeom>
        </p:spPr>
        <p:txBody>
          <a:bodyPr/>
          <a:lstStyle/>
          <a:p>
            <a:pPr/>
            <a:r>
              <a:t>Slide bullet text</a:t>
            </a:r>
          </a:p>
          <a:p>
            <a:pPr lvl="1"/>
            <a:r>
              <a:t/>
            </a:r>
          </a:p>
          <a:p>
            <a:pPr lvl="2"/>
            <a:r>
              <a:t/>
            </a:r>
          </a:p>
          <a:p>
            <a:pPr lvl="3"/>
            <a:r>
              <a:t/>
            </a:r>
          </a:p>
          <a:p>
            <a:pPr lvl="4"/>
            <a:r>
              <a:t/>
            </a:r>
          </a:p>
        </p:txBody>
      </p:sp>
      <p:sp>
        <p:nvSpPr>
          <p:cNvPr id="62" name="Bowl of pappardelle pasta with parsley butter, roasted hazelnuts, and shaved parmesan cheese"/>
          <p:cNvSpPr/>
          <p:nvPr>
            <p:ph type="pic" idx="22"/>
          </p:nvPr>
        </p:nvSpPr>
        <p:spPr>
          <a:xfrm>
            <a:off x="12192000" y="-407266"/>
            <a:ext cx="10916874" cy="14555832"/>
          </a:xfrm>
          <a:prstGeom prst="rect">
            <a:avLst/>
          </a:prstGeom>
        </p:spPr>
        <p:txBody>
          <a:bodyPr lIns="91439" tIns="45719" rIns="91439" bIns="45719">
            <a:noAutofit/>
          </a:bodyPr>
          <a:lstStyle/>
          <a:p>
            <a:pPr/>
          </a:p>
        </p:txBody>
      </p:sp>
      <p:sp>
        <p:nvSpPr>
          <p:cNvPr id="63" name="Slide Title"/>
          <p:cNvSpPr txBox="1"/>
          <p:nvPr>
            <p:ph type="title" hasCustomPrompt="1"/>
          </p:nvPr>
        </p:nvSpPr>
        <p:spPr>
          <a:xfrm>
            <a:off x="1206500" y="1079500"/>
            <a:ext cx="9779000" cy="1435100"/>
          </a:xfrm>
          <a:prstGeom prst="rect">
            <a:avLst/>
          </a:prstGeom>
        </p:spPr>
        <p:txBody>
          <a:bodyPr/>
          <a:lstStyle/>
          <a:p>
            <a:pPr/>
            <a:r>
              <a:t>Slide Title</a:t>
            </a:r>
          </a:p>
        </p:txBody>
      </p:sp>
      <p:sp>
        <p:nvSpPr>
          <p:cNvPr id="6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p:spTree>
      <p:nvGrpSpPr>
        <p:cNvPr id="1" name=""/>
        <p:cNvGrpSpPr/>
        <p:nvPr/>
      </p:nvGrpSpPr>
      <p:grpSpPr>
        <a:xfrm>
          <a:off x="0" y="0"/>
          <a:ext cx="0" cy="0"/>
          <a:chOff x="0" y="0"/>
          <a:chExt cx="0" cy="0"/>
        </a:xfrm>
      </p:grpSpPr>
      <p:sp>
        <p:nvSpPr>
          <p:cNvPr id="71" name="Section Title"/>
          <p:cNvSpPr txBox="1"/>
          <p:nvPr>
            <p:ph type="title" hasCustomPrompt="1"/>
          </p:nvPr>
        </p:nvSpPr>
        <p:spPr>
          <a:xfrm>
            <a:off x="1206496" y="4533900"/>
            <a:ext cx="21971004" cy="4648200"/>
          </a:xfrm>
          <a:prstGeom prst="rect">
            <a:avLst/>
          </a:prstGeom>
        </p:spPr>
        <p:txBody>
          <a:bodyPr anchor="ctr"/>
          <a:lstStyle>
            <a:lvl1pPr>
              <a:defRPr b="0" spc="-232" sz="11600">
                <a:latin typeface="Helvetica Neue Medium"/>
                <a:ea typeface="Helvetica Neue Medium"/>
                <a:cs typeface="Helvetica Neue Medium"/>
                <a:sym typeface="Helvetica Neue Medium"/>
              </a:defRPr>
            </a:lvl1pPr>
          </a:lstStyle>
          <a:p>
            <a:pPr/>
            <a:r>
              <a:t>Section Title</a:t>
            </a:r>
          </a:p>
        </p:txBody>
      </p:sp>
      <p:sp>
        <p:nvSpPr>
          <p:cNvPr id="72" name="Slide Number"/>
          <p:cNvSpPr txBox="1"/>
          <p:nvPr>
            <p:ph type="sldNum" sz="quarter" idx="2"/>
          </p:nvPr>
        </p:nvSpPr>
        <p:spPr>
          <a:xfrm>
            <a:off x="12001499" y="13085233"/>
            <a:ext cx="368505"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79" name="Slide Title"/>
          <p:cNvSpPr txBox="1"/>
          <p:nvPr>
            <p:ph type="title" hasCustomPrompt="1"/>
          </p:nvPr>
        </p:nvSpPr>
        <p:spPr>
          <a:xfrm>
            <a:off x="1206500" y="1079500"/>
            <a:ext cx="21971000" cy="1434949"/>
          </a:xfrm>
          <a:prstGeom prst="rect">
            <a:avLst/>
          </a:prstGeom>
        </p:spPr>
        <p:txBody>
          <a:bodyPr/>
          <a:lstStyle/>
          <a:p>
            <a:pPr/>
            <a:r>
              <a:t>Slide Title</a:t>
            </a:r>
          </a:p>
        </p:txBody>
      </p:sp>
      <p:sp>
        <p:nvSpPr>
          <p:cNvPr id="80" name="Slide Subtitle"/>
          <p:cNvSpPr txBox="1"/>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8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Agenda">
    <p:spTree>
      <p:nvGrpSpPr>
        <p:cNvPr id="1" name=""/>
        <p:cNvGrpSpPr/>
        <p:nvPr/>
      </p:nvGrpSpPr>
      <p:grpSpPr>
        <a:xfrm>
          <a:off x="0" y="0"/>
          <a:ext cx="0" cy="0"/>
          <a:chOff x="0" y="0"/>
          <a:chExt cx="0" cy="0"/>
        </a:xfrm>
      </p:grpSpPr>
      <p:sp>
        <p:nvSpPr>
          <p:cNvPr id="88" name="Agenda Title"/>
          <p:cNvSpPr txBox="1"/>
          <p:nvPr>
            <p:ph type="title" hasCustomPrompt="1"/>
          </p:nvPr>
        </p:nvSpPr>
        <p:spPr>
          <a:xfrm>
            <a:off x="1206500" y="1079500"/>
            <a:ext cx="21971000" cy="1435100"/>
          </a:xfrm>
          <a:prstGeom prst="rect">
            <a:avLst/>
          </a:prstGeom>
        </p:spPr>
        <p:txBody>
          <a:bodyPr/>
          <a:lstStyle/>
          <a:p>
            <a:pPr/>
            <a:r>
              <a:t>Agenda Title</a:t>
            </a:r>
          </a:p>
        </p:txBody>
      </p:sp>
      <p:sp>
        <p:nvSpPr>
          <p:cNvPr id="89" name="Agenda Subtitle"/>
          <p:cNvSpPr txBox="1"/>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Agenda Subtitle</a:t>
            </a:r>
          </a:p>
        </p:txBody>
      </p:sp>
      <p:sp>
        <p:nvSpPr>
          <p:cNvPr id="90" name="Body Level One…"/>
          <p:cNvSpPr txBox="1"/>
          <p:nvPr>
            <p:ph type="body" idx="1" hasCustomPrompt="1"/>
          </p:nvPr>
        </p:nvSpPr>
        <p:spPr>
          <a:prstGeom prst="rect">
            <a:avLst/>
          </a:prstGeom>
        </p:spPr>
        <p:txBody>
          <a:bodyPr/>
          <a:lstStyle>
            <a:lvl1pPr marL="0" indent="0" defTabSz="825500">
              <a:lnSpc>
                <a:spcPct val="100000"/>
              </a:lnSpc>
              <a:spcBef>
                <a:spcPts val="1800"/>
              </a:spcBef>
              <a:buSzTx/>
              <a:buNone/>
              <a:defRPr spc="-55" sz="5500"/>
            </a:lvl1pPr>
            <a:lvl2pPr marL="0" indent="457200" defTabSz="825500">
              <a:lnSpc>
                <a:spcPct val="100000"/>
              </a:lnSpc>
              <a:spcBef>
                <a:spcPts val="1800"/>
              </a:spcBef>
              <a:buSzTx/>
              <a:buNone/>
              <a:defRPr spc="-55" sz="5500"/>
            </a:lvl2pPr>
            <a:lvl3pPr marL="0" indent="914400" defTabSz="825500">
              <a:lnSpc>
                <a:spcPct val="100000"/>
              </a:lnSpc>
              <a:spcBef>
                <a:spcPts val="1800"/>
              </a:spcBef>
              <a:buSzTx/>
              <a:buNone/>
              <a:defRPr spc="-55" sz="5500"/>
            </a:lvl3pPr>
            <a:lvl4pPr marL="0" indent="1371600" defTabSz="825500">
              <a:lnSpc>
                <a:spcPct val="100000"/>
              </a:lnSpc>
              <a:spcBef>
                <a:spcPts val="1800"/>
              </a:spcBef>
              <a:buSzTx/>
              <a:buNone/>
              <a:defRPr spc="-55" sz="5500"/>
            </a:lvl4pPr>
            <a:lvl5pPr marL="0" indent="1828800" defTabSz="825500">
              <a:lnSpc>
                <a:spcPct val="100000"/>
              </a:lnSpc>
              <a:spcBef>
                <a:spcPts val="1800"/>
              </a:spcBef>
              <a:buSzTx/>
              <a:buNone/>
              <a:defRPr spc="-55" sz="5500"/>
            </a:lvl5pPr>
          </a:lstStyle>
          <a:p>
            <a:pPr/>
            <a:r>
              <a:t>Agenda Topics</a:t>
            </a:r>
          </a:p>
          <a:p>
            <a:pPr lvl="1"/>
            <a:r>
              <a:t/>
            </a:r>
          </a:p>
          <a:p>
            <a:pPr lvl="2"/>
            <a:r>
              <a:t/>
            </a:r>
          </a:p>
          <a:p>
            <a:pPr lvl="3"/>
            <a:r>
              <a:t/>
            </a:r>
          </a:p>
          <a:p>
            <a:pPr lvl="4"/>
            <a:r>
              <a:t/>
            </a:r>
          </a:p>
        </p:txBody>
      </p:sp>
      <p:sp>
        <p:nvSpPr>
          <p:cNvPr id="9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Slide Title"/>
          <p:cNvSpPr txBox="1"/>
          <p:nvPr>
            <p:ph type="title" hasCustomPrompt="1"/>
          </p:nvPr>
        </p:nvSpPr>
        <p:spPr>
          <a:xfrm>
            <a:off x="1206500" y="1079500"/>
            <a:ext cx="21971000" cy="143316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Slide Title</a:t>
            </a:r>
          </a:p>
        </p:txBody>
      </p:sp>
      <p:sp>
        <p:nvSpPr>
          <p:cNvPr id="3" name="Body Level One…"/>
          <p:cNvSpPr txBox="1"/>
          <p:nvPr>
            <p:ph type="body" idx="1" hasCustomPrompt="1"/>
          </p:nvPr>
        </p:nvSpPr>
        <p:spPr>
          <a:xfrm>
            <a:off x="1206500" y="4248504"/>
            <a:ext cx="21971000" cy="825601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Slide bullet text</a:t>
            </a:r>
          </a:p>
          <a:p>
            <a:pPr lvl="1"/>
            <a:r>
              <a:t/>
            </a:r>
          </a:p>
          <a:p>
            <a:pPr lvl="2"/>
            <a:r>
              <a:t/>
            </a:r>
          </a:p>
          <a:p>
            <a:pPr lvl="3"/>
            <a:r>
              <a:t/>
            </a:r>
          </a:p>
          <a:p>
            <a:pPr lvl="4"/>
            <a:r>
              <a:t/>
            </a:r>
          </a:p>
        </p:txBody>
      </p:sp>
      <p:sp>
        <p:nvSpPr>
          <p:cNvPr id="4" name="Slide Number"/>
          <p:cNvSpPr txBox="1"/>
          <p:nvPr>
            <p:ph type="sldNum" sz="quarter" idx="2"/>
          </p:nvPr>
        </p:nvSpPr>
        <p:spPr>
          <a:xfrm>
            <a:off x="12001499" y="13080999"/>
            <a:ext cx="368505" cy="374600"/>
          </a:xfrm>
          <a:prstGeom prst="rect">
            <a:avLst/>
          </a:prstGeom>
          <a:ln w="12700">
            <a:miter lim="400000"/>
          </a:ln>
        </p:spPr>
        <p:txBody>
          <a:bodyPr wrap="none" lIns="50800" tIns="50800" rIns="50800" bIns="50800" anchor="b">
            <a:spAutoFit/>
          </a:bodyPr>
          <a:lstStyle>
            <a:lvl1pPr defTabSz="584200">
              <a:defRPr sz="1800">
                <a:solidFill>
                  <a:srgbClr val="000000"/>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Lst>
  <p:transition xmlns:p14="http://schemas.microsoft.com/office/powerpoint/2010/main" spd="med" advClick="1"/>
  <p:txStyles>
    <p:titleStyle>
      <a:lvl1pPr marL="0" marR="0" indent="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1pPr>
      <a:lvl2pPr marL="0" marR="0" indent="4572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2pPr>
      <a:lvl3pPr marL="0" marR="0" indent="9144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3pPr>
      <a:lvl4pPr marL="0" marR="0" indent="13716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4pPr>
      <a:lvl5pPr marL="0" marR="0" indent="18288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5pPr>
      <a:lvl6pPr marL="0" marR="0" indent="22860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6pPr>
      <a:lvl7pPr marL="0" marR="0" indent="27432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7pPr>
      <a:lvl8pPr marL="0" marR="0" indent="32004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8pPr>
      <a:lvl9pPr marL="0" marR="0" indent="36576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9pPr>
    </p:titleStyle>
    <p:bodyStyle>
      <a:lvl1pPr marL="6096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1pPr>
      <a:lvl2pPr marL="12192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2pPr>
      <a:lvl3pPr marL="18288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3pPr>
      <a:lvl4pPr marL="24384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4pPr>
      <a:lvl5pPr marL="30480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5pPr>
      <a:lvl6pPr marL="36576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6pPr>
      <a:lvl7pPr marL="42672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7pPr>
      <a:lvl8pPr marL="48768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8pPr>
      <a:lvl9pPr marL="54864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1pPr>
      <a:lvl2pPr marL="0" marR="0" indent="4572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2pPr>
      <a:lvl3pPr marL="0" marR="0" indent="9144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3pPr>
      <a:lvl4pPr marL="0" marR="0" indent="13716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4pPr>
      <a:lvl5pPr marL="0" marR="0" indent="18288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5pPr>
      <a:lvl6pPr marL="0" marR="0" indent="22860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6pPr>
      <a:lvl7pPr marL="0" marR="0" indent="27432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7pPr>
      <a:lvl8pPr marL="0" marR="0" indent="32004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8pPr>
      <a:lvl9pPr marL="0" marR="0" indent="36576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bahai9.com" TargetMode="External"/></Relationships>

</file>

<file path=ppt/slides/_rels/slide10.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24.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25.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26.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28.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29.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30.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31.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32.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33.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34.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35.xml.rels><?xml version="1.0" encoding="UTF-8"?>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hyperlink" Target="http://webrate.org" TargetMode="External"/><Relationship Id="rId3" Type="http://schemas.openxmlformats.org/officeDocument/2006/relationships/hyperlink" Target="http://bahai.org" TargetMode="External"/><Relationship Id="rId4" Type="http://schemas.openxmlformats.org/officeDocument/2006/relationships/hyperlink" Target="http://bahai.us" TargetMode="External"/><Relationship Id="rId5" Type="http://schemas.openxmlformats.org/officeDocument/2006/relationships/hyperlink" Target="http://bahaipedia.org" TargetMode="External"/><Relationship Id="rId6" Type="http://schemas.openxmlformats.org/officeDocument/2006/relationships/hyperlink" Target="http://bahai-library.com:" TargetMode="External"/><Relationship Id="rId7" Type="http://schemas.openxmlformats.org/officeDocument/2006/relationships/hyperlink" Target="http://bahai9.com" TargetMode="External"/></Relationships>

</file>

<file path=ppt/slides/_rels/slide36.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37.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38.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39.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40.xml.rels><?xml version="1.0" encoding="UTF-8"?>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hyperlink" Target="http://bahaiquotes.com" TargetMode="External"/><Relationship Id="rId3" Type="http://schemas.openxmlformats.org/officeDocument/2006/relationships/hyperlink" Target="http://bahaidata.org" TargetMode="External"/></Relationships>

</file>

<file path=ppt/slides/_rels/slide41.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1" name="Brett Zamir 05-11-2022"/>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a:r>
              <a:t>Brett Zamir 05-11-2022</a:t>
            </a:r>
          </a:p>
        </p:txBody>
      </p:sp>
      <p:sp>
        <p:nvSpPr>
          <p:cNvPr id="162" name="bahai9.com"/>
          <p:cNvSpPr txBox="1"/>
          <p:nvPr>
            <p:ph type="ctrTitle"/>
          </p:nvPr>
        </p:nvSpPr>
        <p:spPr>
          <a:prstGeom prst="rect">
            <a:avLst/>
          </a:prstGeom>
        </p:spPr>
        <p:txBody>
          <a:bodyPr/>
          <a:lstStyle>
            <a:lvl1pPr>
              <a:defRPr u="sng">
                <a:hlinkClick r:id="rId2" invalidUrl="" action="" tgtFrame="" tooltip="" history="1" highlightClick="0" endSnd="0"/>
              </a:defRPr>
            </a:lvl1pPr>
          </a:lstStyle>
          <a:p>
            <a:pPr>
              <a:defRPr u="none"/>
            </a:pPr>
            <a:r>
              <a:rPr u="sng">
                <a:hlinkClick r:id="rId2" invalidUrl="" action="" tgtFrame="" tooltip="" history="1" highlightClick="0" endSnd="0"/>
              </a:rPr>
              <a:t>bahai9.com</a:t>
            </a:r>
          </a:p>
        </p:txBody>
      </p:sp>
      <p:sp>
        <p:nvSpPr>
          <p:cNvPr id="163" name="An organized repository of quotations on the Bahá'í Faith"/>
          <p:cNvSpPr txBox="1"/>
          <p:nvPr>
            <p:ph type="subTitle" sz="quarter" idx="1"/>
          </p:nvPr>
        </p:nvSpPr>
        <p:spPr>
          <a:prstGeom prst="rect">
            <a:avLst/>
          </a:prstGeom>
        </p:spPr>
        <p:txBody>
          <a:bodyPr/>
          <a:lstStyle/>
          <a:p>
            <a:pPr/>
            <a:r>
              <a:t>An organized repository of quotations on the Bahá'í Faith</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5" name="Efficient and effective searching"/>
          <p:cNvSpPr txBox="1"/>
          <p:nvPr>
            <p:ph type="title"/>
          </p:nvPr>
        </p:nvSpPr>
        <p:spPr>
          <a:xfrm>
            <a:off x="1206500" y="1079500"/>
            <a:ext cx="16575418" cy="934779"/>
          </a:xfrm>
          <a:prstGeom prst="rect">
            <a:avLst/>
          </a:prstGeom>
        </p:spPr>
        <p:txBody>
          <a:bodyPr/>
          <a:lstStyle/>
          <a:p>
            <a:pPr defTabSz="1466903">
              <a:defRPr spc="-188" sz="5076"/>
            </a:pPr>
            <a:r>
              <a:t>How a wiki is navigated</a:t>
            </a:r>
            <a:r>
              <a:rPr b="0"/>
              <a:t> (by users, editors, or administrators)</a:t>
            </a:r>
          </a:p>
        </p:txBody>
      </p:sp>
      <p:sp>
        <p:nvSpPr>
          <p:cNvPr id="196" name="Custom keywords / search engines:      Sampling of pre-built Bahá'í custom engines (for page opening or searching)"/>
          <p:cNvSpPr txBox="1"/>
          <p:nvPr>
            <p:ph type="body" sz="quarter" idx="1"/>
          </p:nvPr>
        </p:nvSpPr>
        <p:spPr>
          <a:xfrm>
            <a:off x="1182572" y="2312587"/>
            <a:ext cx="22018856" cy="1637609"/>
          </a:xfrm>
          <a:prstGeom prst="rect">
            <a:avLst/>
          </a:prstGeom>
        </p:spPr>
        <p:txBody>
          <a:bodyPr/>
          <a:lstStyle>
            <a:lvl1pPr defTabSz="511809">
              <a:defRPr sz="3400"/>
            </a:lvl1pPr>
          </a:lstStyle>
          <a:p>
            <a:pPr/>
            <a:r>
              <a:t>By type of page: Changes</a:t>
            </a:r>
          </a:p>
        </p:txBody>
      </p:sp>
      <p:sp>
        <p:nvSpPr>
          <p:cNvPr id="197" name="Specific verses/paragraphs/pages of the Bahá'í Writings…"/>
          <p:cNvSpPr txBox="1"/>
          <p:nvPr>
            <p:ph type="body" idx="21"/>
          </p:nvPr>
        </p:nvSpPr>
        <p:spPr>
          <a:xfrm>
            <a:off x="941979" y="3503036"/>
            <a:ext cx="21971001" cy="8256013"/>
          </a:xfrm>
          <a:prstGeom prst="rect">
            <a:avLst/>
          </a:prstGeom>
          <a:extLst>
            <a:ext uri="{C572A759-6A51-4108-AA02-DFA0A04FC94B}">
              <ma14:wrappingTextBoxFlag xmlns:ma14="http://schemas.microsoft.com/office/mac/drawingml/2011/main" val="1"/>
            </a:ext>
          </a:extLst>
        </p:spPr>
        <p:txBody>
          <a:bodyPr/>
          <a:lstStyle/>
          <a:p>
            <a:pPr lvl="1" marL="1555750" indent="-666750" defTabSz="1877520">
              <a:spcBef>
                <a:spcPts val="3400"/>
              </a:spcBef>
              <a:buSzPct val="100000"/>
              <a:buAutoNum type="arabicPeriod" startAt="1"/>
              <a:defRPr sz="3600"/>
            </a:pPr>
            <a:r>
              <a:rPr b="1"/>
              <a:t>Page history (by page)</a:t>
            </a:r>
          </a:p>
          <a:p>
            <a:pPr lvl="2" marL="2444750" indent="-666750" defTabSz="1877520">
              <a:spcBef>
                <a:spcPts val="3400"/>
              </a:spcBef>
              <a:buSzPct val="100000"/>
              <a:buAutoNum type="arabicPeriod" startAt="1"/>
              <a:defRPr sz="3600"/>
            </a:pPr>
            <a:r>
              <a:rPr b="1"/>
              <a:t>Diffs (by revision)</a:t>
            </a:r>
          </a:p>
          <a:p>
            <a:pPr lvl="1" marL="1555750" indent="-666750" defTabSz="1877520">
              <a:spcBef>
                <a:spcPts val="3400"/>
              </a:spcBef>
              <a:buSzPct val="100000"/>
              <a:buAutoNum type="arabicPeriod" startAt="1"/>
              <a:defRPr sz="3600"/>
            </a:pPr>
            <a:r>
              <a:rPr b="1"/>
              <a:t>Related changes (by link)</a:t>
            </a:r>
          </a:p>
          <a:p>
            <a:pPr lvl="1" marL="1555750" indent="-666750" defTabSz="1877520">
              <a:spcBef>
                <a:spcPts val="3400"/>
              </a:spcBef>
              <a:buSzPct val="100000"/>
              <a:buAutoNum type="arabicPeriod" startAt="1"/>
              <a:defRPr sz="3600"/>
            </a:pPr>
            <a:r>
              <a:rPr b="1"/>
              <a:t>User contributions (by user)</a:t>
            </a:r>
            <a:endParaRPr b="1"/>
          </a:p>
          <a:p>
            <a:pPr lvl="1" marL="1555750" indent="-666750" defTabSz="1877520">
              <a:spcBef>
                <a:spcPts val="3400"/>
              </a:spcBef>
              <a:buSzPct val="100000"/>
              <a:buAutoNum type="arabicPeriod" startAt="1"/>
              <a:defRPr sz="3600"/>
            </a:pPr>
            <a:r>
              <a:rPr b="1"/>
              <a:t>Special:RecentChanges (by site)</a:t>
            </a:r>
            <a:endParaRPr b="1"/>
          </a:p>
          <a:p>
            <a:pPr lvl="1" marL="1555750" indent="-666750" defTabSz="1877520">
              <a:spcBef>
                <a:spcPts val="3400"/>
              </a:spcBef>
              <a:buSzPct val="100000"/>
              <a:buAutoNum type="arabicPeriod" startAt="1"/>
              <a:defRPr sz="3600"/>
            </a:pPr>
            <a:r>
              <a:rPr b="1"/>
              <a:t>Watchlist (by interest)</a:t>
            </a:r>
            <a:endParaRPr b="1"/>
          </a:p>
          <a:p>
            <a:pPr lvl="1" marL="1555750" indent="-666750" defTabSz="1877520">
              <a:spcBef>
                <a:spcPts val="3400"/>
              </a:spcBef>
              <a:buSzPct val="100000"/>
              <a:buAutoNum type="arabicPeriod" startAt="1"/>
              <a:defRPr sz="3600"/>
            </a:pPr>
            <a:r>
              <a:rPr b="1"/>
              <a:t>Atom/RSS</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9" name="Efficient and effective searching"/>
          <p:cNvSpPr txBox="1"/>
          <p:nvPr>
            <p:ph type="title"/>
          </p:nvPr>
        </p:nvSpPr>
        <p:spPr>
          <a:xfrm>
            <a:off x="1206500" y="1079500"/>
            <a:ext cx="16575418" cy="934779"/>
          </a:xfrm>
          <a:prstGeom prst="rect">
            <a:avLst/>
          </a:prstGeom>
        </p:spPr>
        <p:txBody>
          <a:bodyPr/>
          <a:lstStyle/>
          <a:p>
            <a:pPr defTabSz="1466903">
              <a:defRPr spc="-188" sz="5076"/>
            </a:pPr>
            <a:r>
              <a:t>How a wiki is navigated</a:t>
            </a:r>
            <a:r>
              <a:rPr b="0"/>
              <a:t> (by users, editors, or administrators)</a:t>
            </a:r>
          </a:p>
        </p:txBody>
      </p:sp>
      <p:sp>
        <p:nvSpPr>
          <p:cNvPr id="200" name="Custom keywords / search engines:      Sampling of pre-built Bahá'í custom engines (for page opening or searching)"/>
          <p:cNvSpPr txBox="1"/>
          <p:nvPr>
            <p:ph type="body" sz="quarter" idx="1"/>
          </p:nvPr>
        </p:nvSpPr>
        <p:spPr>
          <a:xfrm>
            <a:off x="1182572" y="2312587"/>
            <a:ext cx="22018856" cy="1637609"/>
          </a:xfrm>
          <a:prstGeom prst="rect">
            <a:avLst/>
          </a:prstGeom>
        </p:spPr>
        <p:txBody>
          <a:bodyPr/>
          <a:lstStyle>
            <a:lvl1pPr defTabSz="511809">
              <a:defRPr sz="3400"/>
            </a:lvl1pPr>
          </a:lstStyle>
          <a:p>
            <a:pPr/>
            <a:r>
              <a:t>By type of page: Navigation/Interconnections</a:t>
            </a:r>
          </a:p>
        </p:txBody>
      </p:sp>
      <p:sp>
        <p:nvSpPr>
          <p:cNvPr id="201" name="Specific verses/paragraphs/pages of the Bahá'í Writings…"/>
          <p:cNvSpPr txBox="1"/>
          <p:nvPr>
            <p:ph type="body" idx="21"/>
          </p:nvPr>
        </p:nvSpPr>
        <p:spPr>
          <a:xfrm>
            <a:off x="941979" y="3503036"/>
            <a:ext cx="21971001" cy="8256013"/>
          </a:xfrm>
          <a:prstGeom prst="rect">
            <a:avLst/>
          </a:prstGeom>
          <a:extLst>
            <a:ext uri="{C572A759-6A51-4108-AA02-DFA0A04FC94B}">
              <ma14:wrappingTextBoxFlag xmlns:ma14="http://schemas.microsoft.com/office/mac/drawingml/2011/main" val="1"/>
            </a:ext>
          </a:extLst>
        </p:spPr>
        <p:txBody>
          <a:bodyPr/>
          <a:lstStyle/>
          <a:p>
            <a:pPr lvl="1" marL="1400175" indent="-600075" defTabSz="1689767">
              <a:spcBef>
                <a:spcPts val="3000"/>
              </a:spcBef>
              <a:buSzPct val="100000"/>
              <a:buAutoNum type="arabicPeriod" startAt="1"/>
              <a:defRPr b="1" sz="3239"/>
            </a:pPr>
            <a:r>
              <a:t>Categories</a:t>
            </a:r>
          </a:p>
          <a:p>
            <a:pPr lvl="2" marL="2200275" indent="-600075" defTabSz="1689767">
              <a:spcBef>
                <a:spcPts val="3000"/>
              </a:spcBef>
              <a:buSzPct val="100000"/>
              <a:buAutoNum type="arabicPeriod" startAt="1"/>
              <a:defRPr b="1" sz="3239"/>
            </a:pPr>
            <a:r>
              <a:t>Advantages</a:t>
            </a:r>
          </a:p>
          <a:p>
            <a:pPr lvl="3" marL="3000375" indent="-600075" defTabSz="1689767">
              <a:spcBef>
                <a:spcPts val="3000"/>
              </a:spcBef>
              <a:buSzPct val="100000"/>
              <a:buAutoNum type="arabicPeriod" startAt="1"/>
              <a:defRPr b="1" sz="3239"/>
            </a:pPr>
            <a:r>
              <a:t>Auto-alphabetizing</a:t>
            </a:r>
          </a:p>
          <a:p>
            <a:pPr lvl="3" marL="3000375" indent="-600075" defTabSz="1689767">
              <a:spcBef>
                <a:spcPts val="3000"/>
              </a:spcBef>
              <a:buSzPct val="100000"/>
              <a:buAutoNum type="arabicPeriod" startAt="1"/>
              <a:defRPr b="1" sz="3239"/>
            </a:pPr>
            <a:r>
              <a:t>Pages can self-add category</a:t>
            </a:r>
          </a:p>
          <a:p>
            <a:pPr lvl="3" marL="3000375" indent="-600075" defTabSz="1689767">
              <a:spcBef>
                <a:spcPts val="3000"/>
              </a:spcBef>
              <a:buSzPct val="100000"/>
              <a:buAutoNum type="arabicPeriod" startAt="1"/>
              <a:defRPr b="1" sz="3239"/>
            </a:pPr>
            <a:r>
              <a:t>Not distracted with other info</a:t>
            </a:r>
          </a:p>
          <a:p>
            <a:pPr lvl="2" marL="2200275" indent="-600075" defTabSz="1689767">
              <a:spcBef>
                <a:spcPts val="3000"/>
              </a:spcBef>
              <a:buSzPct val="100000"/>
              <a:buAutoNum type="arabicPeriod" startAt="1"/>
              <a:defRPr b="1" sz="3239"/>
            </a:pPr>
            <a:r>
              <a:t>Disadvantages</a:t>
            </a:r>
          </a:p>
          <a:p>
            <a:pPr lvl="3" marL="3000375" indent="-600075" defTabSz="1689767">
              <a:spcBef>
                <a:spcPts val="3000"/>
              </a:spcBef>
              <a:buSzPct val="100000"/>
              <a:buAutoNum type="arabicPeriod" startAt="1"/>
              <a:defRPr b="1" sz="3239"/>
            </a:pPr>
            <a:r>
              <a:t>Harder to notice becoming unwieldy</a:t>
            </a:r>
          </a:p>
          <a:p>
            <a:pPr lvl="3" marL="3000375" indent="-600075" defTabSz="1689767">
              <a:spcBef>
                <a:spcPts val="3000"/>
              </a:spcBef>
              <a:buSzPct val="100000"/>
              <a:buAutoNum type="arabicPeriod" startAt="1"/>
              <a:defRPr b="1" sz="3239"/>
            </a:pPr>
            <a:r>
              <a:t>Missing context</a:t>
            </a:r>
          </a:p>
          <a:p>
            <a:pPr lvl="3" marL="3000375" indent="-600075" defTabSz="1689767">
              <a:spcBef>
                <a:spcPts val="3000"/>
              </a:spcBef>
              <a:buSzPct val="100000"/>
              <a:buAutoNum type="arabicPeriod" startAt="1"/>
              <a:defRPr b="1" sz="3239"/>
            </a:pPr>
            <a:r>
              <a:t>No control of order</a:t>
            </a:r>
          </a:p>
          <a:p>
            <a:pPr lvl="1" marL="1400175" indent="-600075" defTabSz="1689767">
              <a:spcBef>
                <a:spcPts val="3000"/>
              </a:spcBef>
              <a:buSzPct val="100000"/>
              <a:buAutoNum type="arabicPeriod" startAt="1"/>
              <a:defRPr b="1" sz="3239"/>
            </a:pPr>
            <a:r>
              <a:t>What links here</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3" name="Efficient and effective searching"/>
          <p:cNvSpPr txBox="1"/>
          <p:nvPr>
            <p:ph type="title"/>
          </p:nvPr>
        </p:nvSpPr>
        <p:spPr>
          <a:xfrm>
            <a:off x="1206500" y="1079500"/>
            <a:ext cx="16575418" cy="934779"/>
          </a:xfrm>
          <a:prstGeom prst="rect">
            <a:avLst/>
          </a:prstGeom>
        </p:spPr>
        <p:txBody>
          <a:bodyPr/>
          <a:lstStyle/>
          <a:p>
            <a:pPr defTabSz="1466903">
              <a:defRPr spc="-188" sz="5076"/>
            </a:pPr>
            <a:r>
              <a:t>How a wiki is navigated</a:t>
            </a:r>
            <a:r>
              <a:rPr b="0"/>
              <a:t> (by users, editors, or administrators)</a:t>
            </a:r>
          </a:p>
        </p:txBody>
      </p:sp>
      <p:sp>
        <p:nvSpPr>
          <p:cNvPr id="204" name="Custom keywords / search engines:      Sampling of pre-built Bahá'í custom engines (for page opening or searching)"/>
          <p:cNvSpPr txBox="1"/>
          <p:nvPr>
            <p:ph type="body" sz="quarter" idx="1"/>
          </p:nvPr>
        </p:nvSpPr>
        <p:spPr>
          <a:xfrm>
            <a:off x="1182572" y="2312587"/>
            <a:ext cx="22018856" cy="1637609"/>
          </a:xfrm>
          <a:prstGeom prst="rect">
            <a:avLst/>
          </a:prstGeom>
        </p:spPr>
        <p:txBody>
          <a:bodyPr/>
          <a:lstStyle>
            <a:lvl1pPr defTabSz="511809">
              <a:defRPr sz="3400"/>
            </a:lvl1pPr>
          </a:lstStyle>
          <a:p>
            <a:pPr/>
            <a:r>
              <a:t>By type of page: Communication</a:t>
            </a:r>
          </a:p>
        </p:txBody>
      </p:sp>
      <p:sp>
        <p:nvSpPr>
          <p:cNvPr id="205" name="Specific verses/paragraphs/pages of the Bahá'í Writings…"/>
          <p:cNvSpPr txBox="1"/>
          <p:nvPr>
            <p:ph type="body" idx="21"/>
          </p:nvPr>
        </p:nvSpPr>
        <p:spPr>
          <a:xfrm>
            <a:off x="941979" y="3503036"/>
            <a:ext cx="21971001" cy="8256013"/>
          </a:xfrm>
          <a:prstGeom prst="rect">
            <a:avLst/>
          </a:prstGeom>
          <a:extLst>
            <a:ext uri="{C572A759-6A51-4108-AA02-DFA0A04FC94B}">
              <ma14:wrappingTextBoxFlag xmlns:ma14="http://schemas.microsoft.com/office/mac/drawingml/2011/main" val="1"/>
            </a:ext>
          </a:extLst>
        </p:spPr>
        <p:txBody>
          <a:bodyPr/>
          <a:lstStyle/>
          <a:p>
            <a:pPr lvl="1" marL="1555750" indent="-666750" defTabSz="1877520">
              <a:spcBef>
                <a:spcPts val="3400"/>
              </a:spcBef>
              <a:buSzPct val="100000"/>
              <a:buAutoNum type="arabicPeriod" startAt="1"/>
              <a:defRPr b="1" sz="3600"/>
            </a:pPr>
            <a:r>
              <a:t>(Article) Talk/Discussion pages</a:t>
            </a:r>
          </a:p>
          <a:p>
            <a:pPr lvl="1" marL="1555750" indent="-666750" defTabSz="1877520">
              <a:spcBef>
                <a:spcPts val="3400"/>
              </a:spcBef>
              <a:buSzPct val="100000"/>
              <a:buAutoNum type="arabicPeriod" startAt="1"/>
              <a:defRPr b="1" sz="3600"/>
            </a:pPr>
            <a:r>
              <a:t>User/user talk pages</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7" name="Efficient and effective searching"/>
          <p:cNvSpPr txBox="1"/>
          <p:nvPr>
            <p:ph type="title"/>
          </p:nvPr>
        </p:nvSpPr>
        <p:spPr>
          <a:xfrm>
            <a:off x="1206500" y="1079500"/>
            <a:ext cx="16575418" cy="934779"/>
          </a:xfrm>
          <a:prstGeom prst="rect">
            <a:avLst/>
          </a:prstGeom>
        </p:spPr>
        <p:txBody>
          <a:bodyPr/>
          <a:lstStyle/>
          <a:p>
            <a:pPr defTabSz="1466903">
              <a:defRPr spc="-188" sz="5076"/>
            </a:pPr>
            <a:r>
              <a:t>How a wiki is navigated</a:t>
            </a:r>
            <a:r>
              <a:rPr b="0"/>
              <a:t> (by users, editors, or administrators)</a:t>
            </a:r>
          </a:p>
        </p:txBody>
      </p:sp>
      <p:sp>
        <p:nvSpPr>
          <p:cNvPr id="208" name="Custom keywords / search engines:      Sampling of pre-built Bahá'í custom engines (for page opening or searching)"/>
          <p:cNvSpPr txBox="1"/>
          <p:nvPr>
            <p:ph type="body" sz="quarter" idx="1"/>
          </p:nvPr>
        </p:nvSpPr>
        <p:spPr>
          <a:xfrm>
            <a:off x="1182572" y="2312587"/>
            <a:ext cx="22018856" cy="1637609"/>
          </a:xfrm>
          <a:prstGeom prst="rect">
            <a:avLst/>
          </a:prstGeom>
        </p:spPr>
        <p:txBody>
          <a:bodyPr/>
          <a:lstStyle>
            <a:lvl1pPr defTabSz="511809">
              <a:defRPr sz="3400"/>
            </a:lvl1pPr>
          </a:lstStyle>
          <a:p>
            <a:pPr/>
            <a:r>
              <a:t>By type of page: Administrator</a:t>
            </a:r>
          </a:p>
        </p:txBody>
      </p:sp>
      <p:sp>
        <p:nvSpPr>
          <p:cNvPr id="209" name="Specific verses/paragraphs/pages of the Bahá'í Writings…"/>
          <p:cNvSpPr txBox="1"/>
          <p:nvPr>
            <p:ph type="body" idx="21"/>
          </p:nvPr>
        </p:nvSpPr>
        <p:spPr>
          <a:xfrm>
            <a:off x="941979" y="3503036"/>
            <a:ext cx="21971001" cy="8256013"/>
          </a:xfrm>
          <a:prstGeom prst="rect">
            <a:avLst/>
          </a:prstGeom>
          <a:extLst>
            <a:ext uri="{C572A759-6A51-4108-AA02-DFA0A04FC94B}">
              <ma14:wrappingTextBoxFlag xmlns:ma14="http://schemas.microsoft.com/office/mac/drawingml/2011/main" val="1"/>
            </a:ext>
          </a:extLst>
        </p:spPr>
        <p:txBody>
          <a:bodyPr/>
          <a:lstStyle/>
          <a:p>
            <a:pPr lvl="1" marL="1555750" indent="-666750" defTabSz="1877520">
              <a:spcBef>
                <a:spcPts val="3400"/>
              </a:spcBef>
              <a:buSzPct val="100000"/>
              <a:buAutoNum type="arabicPeriod" startAt="1"/>
              <a:defRPr b="1" sz="3600"/>
            </a:pPr>
            <a:r>
              <a:t>Deleting</a:t>
            </a:r>
          </a:p>
          <a:p>
            <a:pPr lvl="1" marL="1555750" indent="-666750" defTabSz="1877520">
              <a:spcBef>
                <a:spcPts val="3400"/>
              </a:spcBef>
              <a:buSzPct val="100000"/>
              <a:buAutoNum type="arabicPeriod" startAt="1"/>
              <a:defRPr b="1" sz="3600"/>
            </a:pPr>
            <a:r>
              <a:t>Redirecting and Moving</a:t>
            </a:r>
          </a:p>
          <a:p>
            <a:pPr lvl="1" marL="1555750" indent="-666750" defTabSz="1877520">
              <a:spcBef>
                <a:spcPts val="3400"/>
              </a:spcBef>
              <a:buSzPct val="100000"/>
              <a:buAutoNum type="arabicPeriod" startAt="1"/>
              <a:defRPr b="1" sz="3600"/>
            </a:pPr>
            <a:r>
              <a:t>Protecting</a:t>
            </a:r>
          </a:p>
          <a:p>
            <a:pPr lvl="1" marL="1555750" indent="-666750" defTabSz="1877520">
              <a:spcBef>
                <a:spcPts val="3400"/>
              </a:spcBef>
              <a:buSzPct val="100000"/>
              <a:buAutoNum type="arabicPeriod" startAt="1"/>
              <a:defRPr b="1" sz="3600"/>
            </a:pPr>
            <a:r>
              <a:t>Blocking</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1" name="Efficient and effective searching"/>
          <p:cNvSpPr txBox="1"/>
          <p:nvPr>
            <p:ph type="title"/>
          </p:nvPr>
        </p:nvSpPr>
        <p:spPr>
          <a:xfrm>
            <a:off x="1206500" y="1079500"/>
            <a:ext cx="16575418" cy="934779"/>
          </a:xfrm>
          <a:prstGeom prst="rect">
            <a:avLst/>
          </a:prstGeom>
        </p:spPr>
        <p:txBody>
          <a:bodyPr/>
          <a:lstStyle>
            <a:lvl1pPr defTabSz="1560536">
              <a:defRPr spc="-200" sz="5400"/>
            </a:lvl1pPr>
          </a:lstStyle>
          <a:p>
            <a:pPr/>
            <a:r>
              <a:t>General guiding goals, inspiration, and justification</a:t>
            </a:r>
          </a:p>
        </p:txBody>
      </p:sp>
      <p:sp>
        <p:nvSpPr>
          <p:cNvPr id="212" name="Specific verses/paragraphs/pages of the Bahá'í Writings…"/>
          <p:cNvSpPr txBox="1"/>
          <p:nvPr>
            <p:ph type="body" idx="21"/>
          </p:nvPr>
        </p:nvSpPr>
        <p:spPr>
          <a:xfrm>
            <a:off x="941979" y="3503036"/>
            <a:ext cx="21971001" cy="8256013"/>
          </a:xfrm>
          <a:prstGeom prst="rect">
            <a:avLst/>
          </a:prstGeom>
          <a:extLst>
            <a:ext uri="{C572A759-6A51-4108-AA02-DFA0A04FC94B}">
              <ma14:wrappingTextBoxFlag xmlns:ma14="http://schemas.microsoft.com/office/mac/drawingml/2011/main" val="1"/>
            </a:ext>
          </a:extLst>
        </p:spPr>
        <p:txBody>
          <a:bodyPr/>
          <a:lstStyle/>
          <a:p>
            <a:pPr lvl="1" marL="1555750" indent="-666750" defTabSz="1877520">
              <a:spcBef>
                <a:spcPts val="3400"/>
              </a:spcBef>
              <a:buSzPct val="100000"/>
              <a:buAutoNum type="arabicPeriod" startAt="1"/>
              <a:defRPr b="1" sz="3600"/>
            </a:pPr>
            <a:r>
              <a:t>Need of Bahá'í involvement on the Internet*</a:t>
            </a:r>
          </a:p>
          <a:p>
            <a:pPr lvl="1" marL="1555750" indent="-666750" defTabSz="1877520">
              <a:spcBef>
                <a:spcPts val="3400"/>
              </a:spcBef>
              <a:buSzPct val="100000"/>
              <a:buAutoNum type="arabicPeriod" startAt="1"/>
              <a:defRPr b="1" sz="3600"/>
            </a:pPr>
            <a:r>
              <a:t>Need of use of quotations*</a:t>
            </a:r>
          </a:p>
          <a:p>
            <a:pPr lvl="1" marL="1555750" indent="-666750" defTabSz="1877520">
              <a:spcBef>
                <a:spcPts val="3400"/>
              </a:spcBef>
              <a:buSzPct val="100000"/>
              <a:buAutoNum type="arabicPeriod" startAt="1"/>
              <a:defRPr b="1" sz="3600"/>
            </a:pPr>
            <a:r>
              <a:t>Need of organization of quotations*</a:t>
            </a:r>
          </a:p>
          <a:p>
            <a:pPr lvl="1" marL="1555750" indent="-666750" defTabSz="1877520">
              <a:spcBef>
                <a:spcPts val="3400"/>
              </a:spcBef>
              <a:buSzPct val="100000"/>
              <a:buAutoNum type="arabicPeriod" startAt="1"/>
              <a:defRPr b="1" sz="3600"/>
            </a:pPr>
            <a:r>
              <a:t>Need of mutual assistance*</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4" name="Efficient and effective searching"/>
          <p:cNvSpPr txBox="1"/>
          <p:nvPr>
            <p:ph type="title"/>
          </p:nvPr>
        </p:nvSpPr>
        <p:spPr>
          <a:xfrm>
            <a:off x="1206500" y="1079500"/>
            <a:ext cx="16575418" cy="934779"/>
          </a:xfrm>
          <a:prstGeom prst="rect">
            <a:avLst/>
          </a:prstGeom>
        </p:spPr>
        <p:txBody>
          <a:bodyPr/>
          <a:lstStyle>
            <a:lvl1pPr defTabSz="1560536">
              <a:defRPr spc="-200" sz="5400"/>
            </a:lvl1pPr>
          </a:lstStyle>
          <a:p>
            <a:pPr/>
            <a:r>
              <a:t>General guiding goals, inspiration, and justification</a:t>
            </a:r>
          </a:p>
        </p:txBody>
      </p:sp>
      <p:sp>
        <p:nvSpPr>
          <p:cNvPr id="215" name="Custom keywords / search engines:      Sampling of pre-built Bahá'í custom engines (for page opening or searching)"/>
          <p:cNvSpPr txBox="1"/>
          <p:nvPr>
            <p:ph type="body" sz="quarter" idx="1"/>
          </p:nvPr>
        </p:nvSpPr>
        <p:spPr>
          <a:xfrm>
            <a:off x="1182572" y="2312587"/>
            <a:ext cx="22018856" cy="1637609"/>
          </a:xfrm>
          <a:prstGeom prst="rect">
            <a:avLst/>
          </a:prstGeom>
        </p:spPr>
        <p:txBody>
          <a:bodyPr/>
          <a:lstStyle>
            <a:lvl1pPr defTabSz="511809">
              <a:defRPr sz="3400"/>
            </a:lvl1pPr>
          </a:lstStyle>
          <a:p>
            <a:pPr/>
            <a:r>
              <a:t>Need of Bahá'í involvement on the Internet</a:t>
            </a:r>
          </a:p>
        </p:txBody>
      </p:sp>
      <p:sp>
        <p:nvSpPr>
          <p:cNvPr id="216" name="Specific verses/paragraphs/pages of the Bahá'í Writings…"/>
          <p:cNvSpPr txBox="1"/>
          <p:nvPr>
            <p:ph type="body" idx="21"/>
          </p:nvPr>
        </p:nvSpPr>
        <p:spPr>
          <a:xfrm>
            <a:off x="929279" y="3503036"/>
            <a:ext cx="21971001" cy="8256013"/>
          </a:xfrm>
          <a:prstGeom prst="rect">
            <a:avLst/>
          </a:prstGeom>
          <a:extLst>
            <a:ext uri="{C572A759-6A51-4108-AA02-DFA0A04FC94B}">
              <ma14:wrappingTextBoxFlag xmlns:ma14="http://schemas.microsoft.com/office/mac/drawingml/2011/main" val="1"/>
            </a:ext>
          </a:extLst>
        </p:spPr>
        <p:txBody>
          <a:bodyPr/>
          <a:lstStyle/>
          <a:p>
            <a:pPr lvl="1" marL="1555750" indent="-666750" defTabSz="1877520">
              <a:spcBef>
                <a:spcPts val="3400"/>
              </a:spcBef>
              <a:buSzPct val="100000"/>
              <a:buAutoNum type="arabicPeriod" startAt="1"/>
              <a:defRPr sz="3600"/>
            </a:pPr>
            <a:r>
              <a:t>"...the House of Justice will continue to encourage use of the </a:t>
            </a:r>
            <a:r>
              <a:rPr b="1"/>
              <a:t>greatly expanded opportunities for the discussion of Bahá'í concepts and ideals, which Internet communication so marvellously provides.</a:t>
            </a:r>
            <a:r>
              <a:t>"</a:t>
            </a:r>
          </a:p>
          <a:p>
            <a:pPr lvl="4" marL="0" indent="1828800" defTabSz="1877520">
              <a:spcBef>
                <a:spcPts val="3400"/>
              </a:spcBef>
              <a:buSzTx/>
              <a:buNone/>
              <a:defRPr sz="3600"/>
            </a:pPr>
            <a:r>
              <a:t>(On behalf of the Universal House of Justice, letter dated 20 July 1997, </a:t>
            </a:r>
            <a:r>
              <a:rPr i="1"/>
              <a:t>Issues Related to the Study of the Bahá'í Faith</a:t>
            </a:r>
            <a:r>
              <a:t>, sel. 9, emphasis added)</a:t>
            </a:r>
          </a:p>
          <a:p>
            <a:pPr lvl="1" marL="1555750" indent="-666750" defTabSz="1877520">
              <a:spcBef>
                <a:spcPts val="3400"/>
              </a:spcBef>
              <a:buSzPct val="100000"/>
              <a:buAutoNum type="arabicPeriod" startAt="1"/>
              <a:defRPr sz="3600"/>
            </a:pPr>
            <a:r>
              <a:t>"...there are many knowledgeable </a:t>
            </a:r>
            <a:r>
              <a:rPr b="1"/>
              <a:t>Bahá'ís involved with the discussion groups who help provide accurate information about the Faith</a:t>
            </a:r>
            <a:r>
              <a:t> as well as thoughtful ideas."</a:t>
            </a:r>
          </a:p>
          <a:p>
            <a:pPr lvl="4" marL="0" indent="1828800" defTabSz="1877520">
              <a:spcBef>
                <a:spcPts val="3400"/>
              </a:spcBef>
              <a:buSzTx/>
              <a:buNone/>
              <a:defRPr sz="3600"/>
            </a:pPr>
            <a:r>
              <a:t>(The International Teaching Centre, bahai-library.com/uhj_monitoring_internet , emphasis added)</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8" name="Efficient and effective searching"/>
          <p:cNvSpPr txBox="1"/>
          <p:nvPr>
            <p:ph type="title"/>
          </p:nvPr>
        </p:nvSpPr>
        <p:spPr>
          <a:xfrm>
            <a:off x="1206500" y="1079500"/>
            <a:ext cx="16575418" cy="934779"/>
          </a:xfrm>
          <a:prstGeom prst="rect">
            <a:avLst/>
          </a:prstGeom>
        </p:spPr>
        <p:txBody>
          <a:bodyPr/>
          <a:lstStyle>
            <a:lvl1pPr defTabSz="1560536">
              <a:defRPr spc="-200" sz="5400"/>
            </a:lvl1pPr>
          </a:lstStyle>
          <a:p>
            <a:pPr/>
            <a:r>
              <a:t>General guiding goals, inspiration, and justification</a:t>
            </a:r>
          </a:p>
        </p:txBody>
      </p:sp>
      <p:sp>
        <p:nvSpPr>
          <p:cNvPr id="219" name="Custom keywords / search engines:      Sampling of pre-built Bahá'í custom engines (for page opening or searching)"/>
          <p:cNvSpPr txBox="1"/>
          <p:nvPr>
            <p:ph type="body" sz="quarter" idx="1"/>
          </p:nvPr>
        </p:nvSpPr>
        <p:spPr>
          <a:xfrm>
            <a:off x="1182572" y="2312587"/>
            <a:ext cx="22018856" cy="1637609"/>
          </a:xfrm>
          <a:prstGeom prst="rect">
            <a:avLst/>
          </a:prstGeom>
        </p:spPr>
        <p:txBody>
          <a:bodyPr/>
          <a:lstStyle>
            <a:lvl1pPr defTabSz="511809">
              <a:defRPr sz="3400"/>
            </a:lvl1pPr>
          </a:lstStyle>
          <a:p>
            <a:pPr/>
            <a:r>
              <a:t>Need of use of quotations</a:t>
            </a:r>
          </a:p>
        </p:txBody>
      </p:sp>
      <p:sp>
        <p:nvSpPr>
          <p:cNvPr id="220" name="Specific verses/paragraphs/pages of the Bahá'í Writings…"/>
          <p:cNvSpPr txBox="1"/>
          <p:nvPr>
            <p:ph type="body" idx="21"/>
          </p:nvPr>
        </p:nvSpPr>
        <p:spPr>
          <a:xfrm>
            <a:off x="941979" y="3503036"/>
            <a:ext cx="21971001" cy="8256013"/>
          </a:xfrm>
          <a:prstGeom prst="rect">
            <a:avLst/>
          </a:prstGeom>
          <a:extLst>
            <a:ext uri="{C572A759-6A51-4108-AA02-DFA0A04FC94B}">
              <ma14:wrappingTextBoxFlag xmlns:ma14="http://schemas.microsoft.com/office/mac/drawingml/2011/main" val="1"/>
            </a:ext>
          </a:extLst>
        </p:spPr>
        <p:txBody>
          <a:bodyPr/>
          <a:lstStyle/>
          <a:p>
            <a:pPr lvl="1" marL="1166812" indent="-500062" defTabSz="1408140">
              <a:spcBef>
                <a:spcPts val="2500"/>
              </a:spcBef>
              <a:buSzPct val="100000"/>
              <a:buAutoNum type="arabicPeriod" startAt="1"/>
              <a:defRPr sz="2700"/>
            </a:pPr>
            <a:r>
              <a:t>“The friends should read the Writings and </a:t>
            </a:r>
            <a:r>
              <a:rPr b="1"/>
              <a:t>be able to quote from the Tablets when discussing subjects pertaining to the Faith</a:t>
            </a:r>
            <a:r>
              <a:t>.”</a:t>
            </a:r>
          </a:p>
          <a:p>
            <a:pPr lvl="4" marL="0" indent="1371600" defTabSz="1408140">
              <a:spcBef>
                <a:spcPts val="2500"/>
              </a:spcBef>
              <a:buSzTx/>
              <a:buNone/>
              <a:defRPr sz="2700"/>
            </a:pPr>
            <a:r>
              <a:t>(On behalf of Shoghi Effendi, 9 May 1932, </a:t>
            </a:r>
            <a:r>
              <a:rPr i="1"/>
              <a:t>Importance of Deepening Our Knowledge and Understanding of the Faith</a:t>
            </a:r>
            <a:r>
              <a:t>, no. 105, emphasis added)</a:t>
            </a:r>
          </a:p>
          <a:p>
            <a:pPr lvl="1" marL="1166812" indent="-500062" defTabSz="1408140">
              <a:spcBef>
                <a:spcPts val="2500"/>
              </a:spcBef>
              <a:buSzPct val="100000"/>
              <a:buAutoNum type="arabicPeriod" startAt="1"/>
              <a:defRPr sz="2700"/>
            </a:pPr>
            <a:r>
              <a:t>“</a:t>
            </a:r>
            <a:r>
              <a:rPr b="1"/>
              <a:t>Surely the ideal way of teaching is to prove our points by constant reference to the actual words of Bahá’u’lláh and the Master.</a:t>
            </a:r>
            <a:r>
              <a:t> This will save the Cause from being misinterpreted by individuals. It is what these divine Lights say that is truth and therefore They should be the authorities of our statements. This, however, does not mean that our freedom of expression is limited. We can always finds new ways of approach to that truth or explain how they influence our life and condition. The more deep our studies the more we can understanding the significance of the teachings. In the Cause we cannot divorce the letter from the spirit of the words. As Bahá’u’lláh says we should take the outward significance and super-impose upon it the inner. Either without the other is wrong and defective.”</a:t>
            </a:r>
          </a:p>
          <a:p>
            <a:pPr lvl="4" marL="0" indent="1371600" defTabSz="1408140">
              <a:spcBef>
                <a:spcPts val="2500"/>
              </a:spcBef>
              <a:buSzTx/>
              <a:buNone/>
              <a:defRPr sz="2700"/>
            </a:pPr>
            <a:r>
              <a:t>(From a letter dated 16 February 1932 written on behalf of Shoghi Effendi to an individual believer, </a:t>
            </a:r>
            <a:r>
              <a:rPr i="1"/>
              <a:t>Importance of Deepening Our Knowledge and Understanding of the Faith</a:t>
            </a:r>
            <a:r>
              <a:t>, no. 103, emphasis added)</a:t>
            </a:r>
          </a:p>
          <a:p>
            <a:pPr lvl="1" marL="1166812" indent="-500062" defTabSz="1408140">
              <a:spcBef>
                <a:spcPts val="2500"/>
              </a:spcBef>
              <a:buSzPct val="100000"/>
              <a:buAutoNum type="arabicPeriod" startAt="1"/>
              <a:defRPr sz="2700"/>
            </a:pPr>
            <a:r>
              <a:t>"The ease and relative impersonality of the electronic medium require in some ways an even higher level of self-discipline than is the case in situations where a spirit of unity is reinforced by the opportunity for direct personal contact and social interaction. In the pursuit of such a spirit of unity, </a:t>
            </a:r>
            <a:r>
              <a:rPr b="1"/>
              <a:t>Baha'is will, without doubt, wish to assist the consultative processes by sharing and discussing relevant Baha'i texts. This will itself have the further effect of drawing attention back to the framework of Baha'i belief.</a:t>
            </a:r>
            <a:r>
              <a:t>”</a:t>
            </a:r>
          </a:p>
          <a:p>
            <a:pPr lvl="4" marL="0" indent="1371600" defTabSz="1408140">
              <a:spcBef>
                <a:spcPts val="2500"/>
              </a:spcBef>
              <a:buSzTx/>
              <a:buNone/>
              <a:defRPr sz="2700"/>
            </a:pPr>
            <a:r>
              <a:t>(On behalf of the Universal House of Justice, bahai-library.com/uhj_character_internet_postings , emphasis added)</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2" name="Efficient and effective searching"/>
          <p:cNvSpPr txBox="1"/>
          <p:nvPr>
            <p:ph type="title"/>
          </p:nvPr>
        </p:nvSpPr>
        <p:spPr>
          <a:xfrm>
            <a:off x="1206500" y="1079500"/>
            <a:ext cx="16575418" cy="934779"/>
          </a:xfrm>
          <a:prstGeom prst="rect">
            <a:avLst/>
          </a:prstGeom>
        </p:spPr>
        <p:txBody>
          <a:bodyPr/>
          <a:lstStyle>
            <a:lvl1pPr defTabSz="1560536">
              <a:defRPr spc="-200" sz="5400"/>
            </a:lvl1pPr>
          </a:lstStyle>
          <a:p>
            <a:pPr/>
            <a:r>
              <a:t>General guiding goals, inspiration, and justification</a:t>
            </a:r>
          </a:p>
        </p:txBody>
      </p:sp>
      <p:sp>
        <p:nvSpPr>
          <p:cNvPr id="223" name="Custom keywords / search engines:      Sampling of pre-built Bahá'í custom engines (for page opening or searching)"/>
          <p:cNvSpPr txBox="1"/>
          <p:nvPr>
            <p:ph type="body" sz="quarter" idx="1"/>
          </p:nvPr>
        </p:nvSpPr>
        <p:spPr>
          <a:xfrm>
            <a:off x="1182572" y="2312587"/>
            <a:ext cx="22018856" cy="1637609"/>
          </a:xfrm>
          <a:prstGeom prst="rect">
            <a:avLst/>
          </a:prstGeom>
        </p:spPr>
        <p:txBody>
          <a:bodyPr/>
          <a:lstStyle>
            <a:lvl1pPr defTabSz="511809">
              <a:defRPr sz="3400"/>
            </a:lvl1pPr>
          </a:lstStyle>
          <a:p>
            <a:pPr/>
            <a:r>
              <a:t>Need of organization of quotations</a:t>
            </a:r>
          </a:p>
        </p:txBody>
      </p:sp>
      <p:sp>
        <p:nvSpPr>
          <p:cNvPr id="224" name="Specific verses/paragraphs/pages of the Bahá'í Writings…"/>
          <p:cNvSpPr txBox="1"/>
          <p:nvPr>
            <p:ph type="body" idx="21"/>
          </p:nvPr>
        </p:nvSpPr>
        <p:spPr>
          <a:xfrm>
            <a:off x="941979" y="3503036"/>
            <a:ext cx="21971001" cy="8256013"/>
          </a:xfrm>
          <a:prstGeom prst="rect">
            <a:avLst/>
          </a:prstGeom>
          <a:extLst>
            <a:ext uri="{C572A759-6A51-4108-AA02-DFA0A04FC94B}">
              <ma14:wrappingTextBoxFlag xmlns:ma14="http://schemas.microsoft.com/office/mac/drawingml/2011/main" val="1"/>
            </a:ext>
          </a:extLst>
        </p:spPr>
        <p:txBody>
          <a:bodyPr/>
          <a:lstStyle/>
          <a:p>
            <a:pPr lvl="1" marL="1057910" indent="-453390" defTabSz="1276713">
              <a:spcBef>
                <a:spcPts val="2300"/>
              </a:spcBef>
              <a:buSzPct val="100000"/>
              <a:buAutoNum type="arabicPeriod" startAt="1"/>
              <a:defRPr sz="2448"/>
            </a:pPr>
            <a:r>
              <a:t>Inspiration based on </a:t>
            </a:r>
            <a:r>
              <a:rPr b="1"/>
              <a:t>quote about the Archives</a:t>
            </a:r>
            <a:r>
              <a:t>:</a:t>
            </a:r>
          </a:p>
          <a:p>
            <a:pPr lvl="2" marL="1662429" indent="-453390" defTabSz="1276713">
              <a:spcBef>
                <a:spcPts val="2300"/>
              </a:spcBef>
              <a:buSzPct val="100000"/>
              <a:buAutoNum type="arabicPeriod" startAt="1"/>
              <a:defRPr b="1" sz="2448"/>
            </a:pPr>
            <a:r>
              <a:rPr b="0"/>
              <a:t>"Spiritual souls will assuredly emerge from behind the veil of divine protection who will </a:t>
            </a:r>
            <a:r>
              <a:t>gather together the tokens and verses of God and put them into the most excellent order."</a:t>
            </a:r>
          </a:p>
          <a:p>
            <a:pPr lvl="6" marL="0" indent="1865376" defTabSz="1276713">
              <a:spcBef>
                <a:spcPts val="2300"/>
              </a:spcBef>
              <a:buSzTx/>
              <a:buNone/>
              <a:defRPr sz="2448"/>
            </a:pPr>
            <a:r>
              <a:t>(Bahá'u'lláh, cited in Shoghi Effendi's 1954 Naw-Ruz Message to the Baha'is of the East, translated from the Persian; quoted in Lights of Guidance, no. 327, emphasis added)</a:t>
            </a:r>
          </a:p>
          <a:p>
            <a:pPr lvl="1" marL="1057910" indent="-453390" defTabSz="1276713">
              <a:spcBef>
                <a:spcPts val="2300"/>
              </a:spcBef>
              <a:buSzPct val="100000"/>
              <a:buAutoNum type="arabicPeriod" startAt="1"/>
              <a:defRPr sz="2448"/>
            </a:pPr>
            <a:r>
              <a:rPr b="1"/>
              <a:t>Revelation not (all) pre-ordered</a:t>
            </a:r>
            <a:r>
              <a:t>:</a:t>
            </a:r>
          </a:p>
          <a:p>
            <a:pPr lvl="2" marL="1662429" indent="-453390" defTabSz="1276713">
              <a:spcBef>
                <a:spcPts val="2300"/>
              </a:spcBef>
              <a:buSzPct val="100000"/>
              <a:buAutoNum type="arabicPeriod" startAt="1"/>
              <a:defRPr sz="2448"/>
            </a:pPr>
            <a:r>
              <a:t>"All Divine Revelation seems to have been thrown out in </a:t>
            </a:r>
            <a:r>
              <a:rPr b="1"/>
              <a:t>flashes</a:t>
            </a:r>
            <a:r>
              <a:t>. The Prophets never composed treatises. That is why in the Qur'án and our own Writings different subjects are so often included in one Tablet. It pulsates, so to speak. That is why it is "Revelation"."</a:t>
            </a:r>
          </a:p>
          <a:p>
            <a:pPr lvl="6" marL="0" indent="1865376" defTabSz="1276713">
              <a:spcBef>
                <a:spcPts val="2300"/>
              </a:spcBef>
              <a:buSzTx/>
              <a:buNone/>
              <a:defRPr sz="2448"/>
            </a:pPr>
            <a:r>
              <a:t>(On behalf of Shoghi Effendi, </a:t>
            </a:r>
            <a:r>
              <a:rPr i="1"/>
              <a:t>Unfolding Destiny</a:t>
            </a:r>
            <a:r>
              <a:t>, p. 454, emphasis added)</a:t>
            </a:r>
          </a:p>
          <a:p>
            <a:pPr lvl="2" marL="1662429" indent="-453390" defTabSz="1276713">
              <a:spcBef>
                <a:spcPts val="2300"/>
              </a:spcBef>
              <a:buSzPct val="100000"/>
              <a:buAutoNum type="arabicPeriod" startAt="1"/>
              <a:defRPr sz="2448"/>
            </a:pPr>
            <a:r>
              <a:t>"The Hidden Words have </a:t>
            </a:r>
            <a:r>
              <a:rPr b="1"/>
              <a:t>no sequence</a:t>
            </a:r>
            <a:r>
              <a:t>. They are jewel-like thoughts sent out of the mind of the Manifestation of God to admonish and counsel men."</a:t>
            </a:r>
          </a:p>
          <a:p>
            <a:pPr lvl="6" marL="0" indent="1865376" defTabSz="1276713">
              <a:spcBef>
                <a:spcPts val="2300"/>
              </a:spcBef>
              <a:buSzTx/>
              <a:buNone/>
              <a:defRPr sz="2448"/>
            </a:pPr>
            <a:r>
              <a:t>(On behalf of Shoghi Effendi, </a:t>
            </a:r>
            <a:r>
              <a:rPr i="1"/>
              <a:t>Unfolding Destiny</a:t>
            </a:r>
            <a:r>
              <a:t>, p. 456, emphasis added)</a:t>
            </a:r>
          </a:p>
          <a:p>
            <a:pPr lvl="2" marL="1662429" indent="-453390" defTabSz="1276713">
              <a:spcBef>
                <a:spcPts val="2300"/>
              </a:spcBef>
              <a:buSzPct val="100000"/>
              <a:buAutoNum type="arabicPeriod" startAt="1"/>
              <a:defRPr sz="2448"/>
            </a:pPr>
            <a:r>
              <a:rPr b="1"/>
              <a:t>"These proofs ought to be collected and memorized</a:t>
            </a:r>
            <a:r>
              <a:t>. As soon as someone will ask you-What are your proofs?-you may cry out at the top of your voice and say: "Here they are!""</a:t>
            </a:r>
          </a:p>
          <a:p>
            <a:pPr lvl="6" marL="0" indent="1865376" defTabSz="1276713">
              <a:spcBef>
                <a:spcPts val="2300"/>
              </a:spcBef>
              <a:buSzTx/>
              <a:buNone/>
              <a:defRPr sz="2448"/>
            </a:pPr>
            <a:r>
              <a:t>(`Abdu'l-Bahá, </a:t>
            </a:r>
            <a:r>
              <a:rPr i="1"/>
              <a:t>Star of the West</a:t>
            </a:r>
            <a:r>
              <a:t>, 3, no.11 [27 Sept. 1912], 4, </a:t>
            </a:r>
            <a:r>
              <a:rPr i="1"/>
              <a:t>Importance of Deepening Our Knowledge and Understanding of the Faith</a:t>
            </a:r>
            <a:r>
              <a:t>, no. 64, emphasis added)</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6" name="Efficient and effective searching"/>
          <p:cNvSpPr txBox="1"/>
          <p:nvPr>
            <p:ph type="title"/>
          </p:nvPr>
        </p:nvSpPr>
        <p:spPr>
          <a:xfrm>
            <a:off x="1206500" y="1079500"/>
            <a:ext cx="16575418" cy="934779"/>
          </a:xfrm>
          <a:prstGeom prst="rect">
            <a:avLst/>
          </a:prstGeom>
        </p:spPr>
        <p:txBody>
          <a:bodyPr/>
          <a:lstStyle>
            <a:lvl1pPr defTabSz="1560536">
              <a:defRPr spc="-200" sz="5400"/>
            </a:lvl1pPr>
          </a:lstStyle>
          <a:p>
            <a:pPr/>
            <a:r>
              <a:t>General guiding goals, inspiration, and justification</a:t>
            </a:r>
          </a:p>
        </p:txBody>
      </p:sp>
      <p:sp>
        <p:nvSpPr>
          <p:cNvPr id="227" name="Custom keywords / search engines:      Sampling of pre-built Bahá'í custom engines (for page opening or searching)"/>
          <p:cNvSpPr txBox="1"/>
          <p:nvPr>
            <p:ph type="body" sz="quarter" idx="1"/>
          </p:nvPr>
        </p:nvSpPr>
        <p:spPr>
          <a:xfrm>
            <a:off x="1182572" y="2312587"/>
            <a:ext cx="22018856" cy="1637609"/>
          </a:xfrm>
          <a:prstGeom prst="rect">
            <a:avLst/>
          </a:prstGeom>
        </p:spPr>
        <p:txBody>
          <a:bodyPr/>
          <a:lstStyle>
            <a:lvl1pPr defTabSz="511809">
              <a:defRPr sz="3400"/>
            </a:lvl1pPr>
          </a:lstStyle>
          <a:p>
            <a:pPr/>
            <a:r>
              <a:t>Need of mutual assistance</a:t>
            </a:r>
          </a:p>
        </p:txBody>
      </p:sp>
      <p:sp>
        <p:nvSpPr>
          <p:cNvPr id="228" name="Specific verses/paragraphs/pages of the Bahá'í Writings…"/>
          <p:cNvSpPr txBox="1"/>
          <p:nvPr>
            <p:ph type="body" idx="21"/>
          </p:nvPr>
        </p:nvSpPr>
        <p:spPr>
          <a:xfrm>
            <a:off x="941979" y="3503036"/>
            <a:ext cx="21971001" cy="8256013"/>
          </a:xfrm>
          <a:prstGeom prst="rect">
            <a:avLst/>
          </a:prstGeom>
          <a:extLst>
            <a:ext uri="{C572A759-6A51-4108-AA02-DFA0A04FC94B}">
              <ma14:wrappingTextBoxFlag xmlns:ma14="http://schemas.microsoft.com/office/mac/drawingml/2011/main" val="1"/>
            </a:ext>
          </a:extLst>
        </p:spPr>
        <p:txBody>
          <a:bodyPr/>
          <a:lstStyle/>
          <a:p>
            <a:pPr lvl="1" marL="1555750" indent="-666750" defTabSz="1877520">
              <a:spcBef>
                <a:spcPts val="3400"/>
              </a:spcBef>
              <a:buSzPct val="100000"/>
              <a:buAutoNum type="arabicPeriod" startAt="1"/>
              <a:defRPr sz="3600"/>
            </a:pPr>
            <a:r>
              <a:rPr b="1"/>
              <a:t>"Help along one another's projects and plans."</a:t>
            </a:r>
          </a:p>
          <a:p>
            <a:pPr lvl="4" marL="0" indent="1828800" defTabSz="1877520">
              <a:spcBef>
                <a:spcPts val="3400"/>
              </a:spcBef>
              <a:buSzTx/>
              <a:buNone/>
              <a:defRPr sz="3600"/>
            </a:pPr>
            <a:r>
              <a:t>('Abdu'l-Bahá, from a Tablet, Consultation (compilation), no. 19, emphasis added)</a:t>
            </a:r>
          </a:p>
          <a:p>
            <a:pPr lvl="1" marL="1555750" indent="-666750" defTabSz="1877520">
              <a:spcBef>
                <a:spcPts val="3400"/>
              </a:spcBef>
              <a:buSzPct val="100000"/>
              <a:buAutoNum type="arabicPeriod" startAt="1"/>
              <a:defRPr sz="3600"/>
            </a:pPr>
            <a:r>
              <a:t>"It is by strengthening their dynamic relationships with one another that their powers are combined and multiplied. ‘Abdu’l-Bahá explains that </a:t>
            </a:r>
            <a:r>
              <a:rPr b="1"/>
              <a:t>the more the qualities of cooperation and mutual assistance are manifested by a people, “the more will human society advance in progress and prosperity”</a:t>
            </a:r>
            <a:r>
              <a:t>;..."</a:t>
            </a:r>
          </a:p>
          <a:p>
            <a:pPr lvl="4" marL="0" indent="1828800" defTabSz="1877520">
              <a:spcBef>
                <a:spcPts val="3400"/>
              </a:spcBef>
              <a:buSzTx/>
              <a:buNone/>
              <a:defRPr sz="3600"/>
            </a:pPr>
            <a:r>
              <a:t>(Universal House of Justice, to the Conference of the Continental Boards of Counsellors, 30 December 2021, pp. 1-2, emphasis added)</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0" name="Efficient and effective searching"/>
          <p:cNvSpPr txBox="1"/>
          <p:nvPr>
            <p:ph type="title"/>
          </p:nvPr>
        </p:nvSpPr>
        <p:spPr>
          <a:xfrm>
            <a:off x="1206500" y="1079500"/>
            <a:ext cx="16575418" cy="934779"/>
          </a:xfrm>
          <a:prstGeom prst="rect">
            <a:avLst/>
          </a:prstGeom>
        </p:spPr>
        <p:txBody>
          <a:bodyPr/>
          <a:lstStyle>
            <a:lvl1pPr defTabSz="1529325">
              <a:defRPr spc="-196" sz="5292"/>
            </a:lvl1pPr>
          </a:lstStyle>
          <a:p>
            <a:pPr/>
            <a:r>
              <a:t>Contrast with other presentations, works or institutions</a:t>
            </a:r>
          </a:p>
        </p:txBody>
      </p:sp>
      <p:sp>
        <p:nvSpPr>
          <p:cNvPr id="231" name="Specific verses/paragraphs/pages of the Bahá'í Writings…"/>
          <p:cNvSpPr txBox="1"/>
          <p:nvPr>
            <p:ph type="body" idx="21"/>
          </p:nvPr>
        </p:nvSpPr>
        <p:spPr>
          <a:xfrm>
            <a:off x="941979" y="3503036"/>
            <a:ext cx="21971001" cy="8256013"/>
          </a:xfrm>
          <a:prstGeom prst="rect">
            <a:avLst/>
          </a:prstGeom>
          <a:extLst>
            <a:ext uri="{C572A759-6A51-4108-AA02-DFA0A04FC94B}">
              <ma14:wrappingTextBoxFlag xmlns:ma14="http://schemas.microsoft.com/office/mac/drawingml/2011/main" val="1"/>
            </a:ext>
          </a:extLst>
        </p:spPr>
        <p:txBody>
          <a:bodyPr/>
          <a:lstStyle/>
          <a:p>
            <a:pPr lvl="1" marL="1555750" indent="-666750" defTabSz="1877520">
              <a:spcBef>
                <a:spcPts val="3400"/>
              </a:spcBef>
              <a:buSzPct val="100000"/>
              <a:buAutoNum type="arabicPeriod" startAt="1"/>
              <a:defRPr b="1" sz="3600"/>
            </a:pPr>
            <a:r>
              <a:t>Searches</a:t>
            </a:r>
          </a:p>
          <a:p>
            <a:pPr lvl="1" marL="1555750" indent="-666750" defTabSz="1877520">
              <a:spcBef>
                <a:spcPts val="3400"/>
              </a:spcBef>
              <a:buSzPct val="100000"/>
              <a:buAutoNum type="arabicPeriod" startAt="1"/>
              <a:defRPr b="1" sz="3600"/>
            </a:pPr>
            <a:r>
              <a:t>Writings in raw, non-compiled form*</a:t>
            </a:r>
          </a:p>
          <a:p>
            <a:pPr lvl="1" marL="1555750" indent="-666750" defTabSz="1877520">
              <a:spcBef>
                <a:spcPts val="3400"/>
              </a:spcBef>
              <a:buSzPct val="100000"/>
              <a:buAutoNum type="arabicPeriod" startAt="1"/>
              <a:defRPr b="1" sz="3600"/>
            </a:pPr>
            <a:r>
              <a:t>Writings in Bahá'í World Centre compilations</a:t>
            </a:r>
          </a:p>
          <a:p>
            <a:pPr lvl="1" marL="1555750" indent="-666750" defTabSz="1877520">
              <a:spcBef>
                <a:spcPts val="3400"/>
              </a:spcBef>
              <a:buSzPct val="100000"/>
              <a:buAutoNum type="arabicPeriod" startAt="1"/>
              <a:defRPr b="1" i="1" sz="3600"/>
            </a:pPr>
            <a:r>
              <a:t>Lights of Guidance</a:t>
            </a:r>
          </a:p>
          <a:p>
            <a:pPr lvl="1" marL="1555750" indent="-666750" defTabSz="1877520">
              <a:spcBef>
                <a:spcPts val="3400"/>
              </a:spcBef>
              <a:buSzPct val="100000"/>
              <a:buAutoNum type="arabicPeriod" startAt="1"/>
              <a:defRPr b="1" sz="3600"/>
            </a:pPr>
            <a:r>
              <a:t>Institutional or scholarly body hosting</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5" name="Efficient and effective searching"/>
          <p:cNvSpPr txBox="1"/>
          <p:nvPr>
            <p:ph type="title"/>
          </p:nvPr>
        </p:nvSpPr>
        <p:spPr>
          <a:xfrm>
            <a:off x="1206500" y="1079500"/>
            <a:ext cx="16575418" cy="934779"/>
          </a:xfrm>
          <a:prstGeom prst="rect">
            <a:avLst/>
          </a:prstGeom>
        </p:spPr>
        <p:txBody>
          <a:bodyPr/>
          <a:lstStyle>
            <a:lvl1pPr defTabSz="1560536">
              <a:defRPr spc="-200" sz="5400"/>
            </a:lvl1pPr>
          </a:lstStyle>
          <a:p>
            <a:pPr/>
            <a:r>
              <a:t>Bahai9 Presentation Overview</a:t>
            </a:r>
          </a:p>
        </p:txBody>
      </p:sp>
      <p:sp>
        <p:nvSpPr>
          <p:cNvPr id="166" name="Generic search engine (e.g., Google)…"/>
          <p:cNvSpPr txBox="1"/>
          <p:nvPr>
            <p:ph type="body" idx="21"/>
          </p:nvPr>
        </p:nvSpPr>
        <p:spPr>
          <a:xfrm>
            <a:off x="1206500" y="2517095"/>
            <a:ext cx="21971000" cy="8256013"/>
          </a:xfrm>
          <a:prstGeom prst="rect">
            <a:avLst/>
          </a:prstGeom>
          <a:extLst>
            <a:ext uri="{C572A759-6A51-4108-AA02-DFA0A04FC94B}">
              <ma14:wrappingTextBoxFlag xmlns:ma14="http://schemas.microsoft.com/office/mac/drawingml/2011/main" val="1"/>
            </a:ext>
          </a:extLst>
        </p:spPr>
        <p:txBody>
          <a:bodyPr/>
          <a:lstStyle/>
          <a:p>
            <a:pPr marL="604520" indent="-604520" defTabSz="1658069">
              <a:spcBef>
                <a:spcPts val="3000"/>
              </a:spcBef>
              <a:buSzPct val="100000"/>
              <a:buAutoNum type="arabicPeriod" startAt="1"/>
              <a:defRPr sz="3264"/>
            </a:pPr>
            <a:r>
              <a:rPr b="1"/>
              <a:t>Type of content</a:t>
            </a:r>
            <a:r>
              <a:t> and </a:t>
            </a:r>
            <a:r>
              <a:rPr b="1"/>
              <a:t>site</a:t>
            </a:r>
            <a:r>
              <a:t> </a:t>
            </a:r>
            <a:r>
              <a:rPr b="1"/>
              <a:t>features</a:t>
            </a:r>
          </a:p>
          <a:p>
            <a:pPr marL="604520" indent="-604520" defTabSz="1658069">
              <a:spcBef>
                <a:spcPts val="3000"/>
              </a:spcBef>
              <a:buSzPct val="100000"/>
              <a:buAutoNum type="arabicPeriod" startAt="1"/>
              <a:defRPr sz="3264"/>
            </a:pPr>
            <a:r>
              <a:rPr b="1"/>
              <a:t>How a wiki is navigated</a:t>
            </a:r>
            <a:r>
              <a:t> (by users, editors, or administrators)</a:t>
            </a:r>
          </a:p>
          <a:p>
            <a:pPr marL="604520" indent="-604520" defTabSz="1658069">
              <a:spcBef>
                <a:spcPts val="3000"/>
              </a:spcBef>
              <a:buSzPct val="100000"/>
              <a:buAutoNum type="arabicPeriod" startAt="1"/>
              <a:defRPr sz="3264"/>
            </a:pPr>
            <a:r>
              <a:rPr b="1"/>
              <a:t>General guiding goals, inspiration, and justification</a:t>
            </a:r>
            <a:endParaRPr b="1"/>
          </a:p>
          <a:p>
            <a:pPr marL="604520" indent="-604520" defTabSz="1658069">
              <a:spcBef>
                <a:spcPts val="3000"/>
              </a:spcBef>
              <a:buSzPct val="100000"/>
              <a:buAutoNum type="arabicPeriod" startAt="1"/>
              <a:defRPr sz="3264"/>
            </a:pPr>
            <a:r>
              <a:rPr b="1"/>
              <a:t>Contrast with other presentations, works or institutions</a:t>
            </a:r>
          </a:p>
          <a:p>
            <a:pPr marL="604520" indent="-604520" defTabSz="1658069">
              <a:spcBef>
                <a:spcPts val="3000"/>
              </a:spcBef>
              <a:buSzPct val="100000"/>
              <a:buAutoNum type="arabicPeriod" startAt="1"/>
              <a:defRPr sz="3264"/>
            </a:pPr>
            <a:r>
              <a:rPr b="1"/>
              <a:t>Whirlwind tour: samples</a:t>
            </a:r>
            <a:r>
              <a:t> along with illustrating </a:t>
            </a:r>
            <a:r>
              <a:rPr b="1"/>
              <a:t>goals, site policies, interesting points</a:t>
            </a:r>
          </a:p>
          <a:p>
            <a:pPr marL="604520" indent="-604520" defTabSz="1658069">
              <a:spcBef>
                <a:spcPts val="3000"/>
              </a:spcBef>
              <a:buSzPct val="100000"/>
              <a:buAutoNum type="arabicPeriod" startAt="1"/>
              <a:defRPr sz="3264"/>
            </a:pPr>
            <a:r>
              <a:t>Site </a:t>
            </a:r>
            <a:r>
              <a:rPr b="1"/>
              <a:t>financing, governance</a:t>
            </a:r>
            <a:r>
              <a:t>, </a:t>
            </a:r>
            <a:r>
              <a:rPr b="1"/>
              <a:t>origins</a:t>
            </a:r>
            <a:r>
              <a:t>, and </a:t>
            </a:r>
            <a:r>
              <a:rPr b="1"/>
              <a:t>change of goals over time</a:t>
            </a:r>
          </a:p>
          <a:p>
            <a:pPr marL="604520" indent="-604520" defTabSz="1658069">
              <a:spcBef>
                <a:spcPts val="3000"/>
              </a:spcBef>
              <a:buSzPct val="100000"/>
              <a:buAutoNum type="arabicPeriod" startAt="1"/>
              <a:defRPr sz="3264"/>
            </a:pPr>
            <a:r>
              <a:t>How the </a:t>
            </a:r>
            <a:r>
              <a:rPr b="1"/>
              <a:t>site is being used</a:t>
            </a:r>
            <a:endParaRPr b="1"/>
          </a:p>
          <a:p>
            <a:pPr marL="604520" indent="-604520" defTabSz="1658069">
              <a:spcBef>
                <a:spcPts val="3000"/>
              </a:spcBef>
              <a:buSzPct val="100000"/>
              <a:buAutoNum type="arabicPeriod" startAt="1"/>
              <a:defRPr sz="3264"/>
            </a:pPr>
            <a:r>
              <a:t>Use with </a:t>
            </a:r>
            <a:r>
              <a:rPr b="1"/>
              <a:t>other tools</a:t>
            </a:r>
          </a:p>
          <a:p>
            <a:pPr marL="604520" indent="-604520" defTabSz="1658069">
              <a:spcBef>
                <a:spcPts val="3000"/>
              </a:spcBef>
              <a:buSzPct val="100000"/>
              <a:buAutoNum type="arabicPeriod" startAt="1"/>
              <a:defRPr sz="3264"/>
            </a:pPr>
            <a:r>
              <a:t>Project </a:t>
            </a:r>
            <a:r>
              <a:rPr b="1"/>
              <a:t>successes</a:t>
            </a:r>
            <a:r>
              <a:t>, </a:t>
            </a:r>
            <a:r>
              <a:rPr b="1"/>
              <a:t>challenges</a:t>
            </a:r>
            <a:r>
              <a:t>, </a:t>
            </a:r>
            <a:r>
              <a:rPr b="1"/>
              <a:t>shortcomings</a:t>
            </a:r>
            <a:r>
              <a:t>, general </a:t>
            </a:r>
            <a:r>
              <a:rPr b="1"/>
              <a:t>to-dos</a:t>
            </a:r>
            <a:r>
              <a:t>, and anticipated </a:t>
            </a:r>
            <a:r>
              <a:rPr b="1"/>
              <a:t>future</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3" name="Efficient and effective searching"/>
          <p:cNvSpPr txBox="1"/>
          <p:nvPr>
            <p:ph type="title"/>
          </p:nvPr>
        </p:nvSpPr>
        <p:spPr>
          <a:xfrm>
            <a:off x="1206500" y="1079500"/>
            <a:ext cx="16575418" cy="934779"/>
          </a:xfrm>
          <a:prstGeom prst="rect">
            <a:avLst/>
          </a:prstGeom>
        </p:spPr>
        <p:txBody>
          <a:bodyPr/>
          <a:lstStyle>
            <a:lvl1pPr defTabSz="1529325">
              <a:defRPr spc="-196" sz="5292"/>
            </a:lvl1pPr>
          </a:lstStyle>
          <a:p>
            <a:pPr/>
            <a:r>
              <a:t>Contrast with other presentations, works or institutions</a:t>
            </a:r>
          </a:p>
        </p:txBody>
      </p:sp>
      <p:sp>
        <p:nvSpPr>
          <p:cNvPr id="234" name="Custom keywords / search engines:      Sampling of pre-built Bahá'í custom engines (for page opening or searching)"/>
          <p:cNvSpPr txBox="1"/>
          <p:nvPr>
            <p:ph type="body" sz="quarter" idx="1"/>
          </p:nvPr>
        </p:nvSpPr>
        <p:spPr>
          <a:xfrm>
            <a:off x="1182572" y="2312587"/>
            <a:ext cx="22018856" cy="1637609"/>
          </a:xfrm>
          <a:prstGeom prst="rect">
            <a:avLst/>
          </a:prstGeom>
        </p:spPr>
        <p:txBody>
          <a:bodyPr/>
          <a:lstStyle>
            <a:lvl1pPr defTabSz="511809">
              <a:defRPr sz="3400"/>
            </a:lvl1pPr>
          </a:lstStyle>
          <a:p>
            <a:pPr/>
            <a:r>
              <a:t>Writings in raw, non-compiled form</a:t>
            </a:r>
          </a:p>
        </p:txBody>
      </p:sp>
      <p:sp>
        <p:nvSpPr>
          <p:cNvPr id="235" name="Specific verses/paragraphs/pages of the Bahá'í Writings…"/>
          <p:cNvSpPr txBox="1"/>
          <p:nvPr>
            <p:ph type="body" idx="21"/>
          </p:nvPr>
        </p:nvSpPr>
        <p:spPr>
          <a:xfrm>
            <a:off x="941979" y="3716681"/>
            <a:ext cx="21971001" cy="8256013"/>
          </a:xfrm>
          <a:prstGeom prst="rect">
            <a:avLst/>
          </a:prstGeom>
          <a:extLst>
            <a:ext uri="{C572A759-6A51-4108-AA02-DFA0A04FC94B}">
              <ma14:wrappingTextBoxFlag xmlns:ma14="http://schemas.microsoft.com/office/mac/drawingml/2011/main" val="1"/>
            </a:ext>
          </a:extLst>
        </p:spPr>
        <p:txBody>
          <a:bodyPr/>
          <a:lstStyle/>
          <a:p>
            <a:pPr lvl="1" marL="1555750" indent="-666750" defTabSz="1877520">
              <a:spcBef>
                <a:spcPts val="3400"/>
              </a:spcBef>
              <a:buSzPct val="100000"/>
              <a:buAutoNum type="arabicPeriod" startAt="1"/>
              <a:defRPr sz="3600"/>
            </a:pPr>
            <a:r>
              <a:t>"Although he strongly feels that the Master's writings, the revealed Word of Bahá'u'lláh and the Báb, and his own writings should, out of respect for the difference in their relative stations, be published whenever possible in separate volumes, </a:t>
            </a:r>
            <a:r>
              <a:rPr b="1"/>
              <a:t>this must not be fanatically adhered to where an educative compilation on a certain subject is conceived.</a:t>
            </a:r>
            <a:r>
              <a:t>"</a:t>
            </a:r>
          </a:p>
          <a:p>
            <a:pPr lvl="2" marL="0" indent="1778000" defTabSz="1877520">
              <a:spcBef>
                <a:spcPts val="3400"/>
              </a:spcBef>
              <a:buSzTx/>
              <a:buNone/>
              <a:defRPr sz="3600"/>
            </a:pPr>
            <a:r>
              <a:t>(On behalf of Shoghi Effendi, </a:t>
            </a:r>
            <a:r>
              <a:rPr i="1"/>
              <a:t>Unfolding Destiny</a:t>
            </a:r>
            <a:r>
              <a:t>, pp. 224-225, emphasis added)</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7" name="Efficient and effective searching"/>
          <p:cNvSpPr txBox="1"/>
          <p:nvPr>
            <p:ph type="title"/>
          </p:nvPr>
        </p:nvSpPr>
        <p:spPr>
          <a:xfrm>
            <a:off x="1206500" y="1079500"/>
            <a:ext cx="20081632" cy="1503461"/>
          </a:xfrm>
          <a:prstGeom prst="rect">
            <a:avLst/>
          </a:prstGeom>
        </p:spPr>
        <p:txBody>
          <a:bodyPr/>
          <a:lstStyle/>
          <a:p>
            <a:pPr defTabSz="1560536">
              <a:defRPr spc="-200" sz="5400"/>
            </a:pPr>
            <a:r>
              <a:t>Whirlwind tour: samples</a:t>
            </a:r>
            <a:r>
              <a:rPr b="0"/>
              <a:t> along with...</a:t>
            </a:r>
          </a:p>
        </p:txBody>
      </p:sp>
      <p:sp>
        <p:nvSpPr>
          <p:cNvPr id="238" name="Specific verses/paragraphs/pages of the Bahá'í Writings…"/>
          <p:cNvSpPr txBox="1"/>
          <p:nvPr>
            <p:ph type="body" idx="21"/>
          </p:nvPr>
        </p:nvSpPr>
        <p:spPr>
          <a:xfrm>
            <a:off x="966026" y="3935888"/>
            <a:ext cx="21971001" cy="8256014"/>
          </a:xfrm>
          <a:prstGeom prst="rect">
            <a:avLst/>
          </a:prstGeom>
          <a:extLst>
            <a:ext uri="{C572A759-6A51-4108-AA02-DFA0A04FC94B}">
              <ma14:wrappingTextBoxFlag xmlns:ma14="http://schemas.microsoft.com/office/mac/drawingml/2011/main" val="1"/>
            </a:ext>
          </a:extLst>
        </p:spPr>
        <p:txBody>
          <a:bodyPr/>
          <a:lstStyle/>
          <a:p>
            <a:pPr lvl="1" marL="1555750" indent="-666750" defTabSz="1877520">
              <a:spcBef>
                <a:spcPts val="3400"/>
              </a:spcBef>
              <a:buSzPct val="100000"/>
              <a:buAutoNum type="arabicPeriod" startAt="1"/>
              <a:defRPr b="1" sz="3600"/>
            </a:pPr>
            <a:r>
              <a:t>Unity and love</a:t>
            </a:r>
          </a:p>
          <a:p>
            <a:pPr lvl="1" marL="1555750" indent="-666750" defTabSz="1877520">
              <a:spcBef>
                <a:spcPts val="3400"/>
              </a:spcBef>
              <a:buSzPct val="100000"/>
              <a:buAutoNum type="arabicPeriod" startAt="1"/>
              <a:defRPr b="1" sz="3600"/>
            </a:pPr>
            <a:r>
              <a:rPr b="0"/>
              <a:t>Focus on the </a:t>
            </a:r>
            <a:r>
              <a:t>Writings</a:t>
            </a:r>
          </a:p>
          <a:p>
            <a:pPr lvl="1" marL="1555750" indent="-666750" defTabSz="1877520">
              <a:spcBef>
                <a:spcPts val="3400"/>
              </a:spcBef>
              <a:buSzPct val="100000"/>
              <a:buAutoNum type="arabicPeriod" startAt="1"/>
              <a:defRPr b="1" sz="3600"/>
            </a:pPr>
            <a:r>
              <a:t>Meta-information</a:t>
            </a:r>
            <a:r>
              <a:rPr b="0"/>
              <a:t> on quotes</a:t>
            </a:r>
            <a:r>
              <a:t> (degree of authenticity)</a:t>
            </a:r>
          </a:p>
          <a:p>
            <a:pPr lvl="1" marL="1555750" indent="-666750" defTabSz="1877520">
              <a:spcBef>
                <a:spcPts val="3400"/>
              </a:spcBef>
              <a:buSzPct val="100000"/>
              <a:buAutoNum type="arabicPeriod" startAt="1"/>
              <a:defRPr b="1" sz="3600"/>
            </a:pPr>
            <a:r>
              <a:t>Openness to topics</a:t>
            </a:r>
            <a:r>
              <a:rPr b="0"/>
              <a:t> and</a:t>
            </a:r>
            <a:r>
              <a:t> drawing out more from quotes*</a:t>
            </a:r>
          </a:p>
          <a:p>
            <a:pPr lvl="1" marL="1555750" indent="-666750" defTabSz="1877520">
              <a:spcBef>
                <a:spcPts val="3400"/>
              </a:spcBef>
              <a:buSzPct val="100000"/>
              <a:buAutoNum type="arabicPeriod" startAt="1"/>
              <a:defRPr b="1" sz="3600"/>
            </a:pPr>
            <a:r>
              <a:t>Useful cross-reference </a:t>
            </a:r>
            <a:r>
              <a:rPr b="0"/>
              <a:t>info and other </a:t>
            </a:r>
            <a:r>
              <a:t>exploration opportunities*</a:t>
            </a:r>
          </a:p>
          <a:p>
            <a:pPr lvl="1" marL="1555750" indent="-666750" defTabSz="1877520">
              <a:spcBef>
                <a:spcPts val="3400"/>
              </a:spcBef>
              <a:buSzPct val="100000"/>
              <a:buAutoNum type="arabicPeriod" startAt="1"/>
              <a:defRPr b="1" sz="3600"/>
            </a:pPr>
            <a:r>
              <a:t>Applying to daily life</a:t>
            </a:r>
          </a:p>
        </p:txBody>
      </p:sp>
      <p:sp>
        <p:nvSpPr>
          <p:cNvPr id="239" name="Custom keywords / search engines:      Sampling of pre-built Bahá'í custom engines (for page opening or searching)"/>
          <p:cNvSpPr txBox="1"/>
          <p:nvPr>
            <p:ph type="body" sz="quarter" idx="1"/>
          </p:nvPr>
        </p:nvSpPr>
        <p:spPr>
          <a:xfrm>
            <a:off x="1759708" y="2312587"/>
            <a:ext cx="22018857" cy="1637609"/>
          </a:xfrm>
          <a:prstGeom prst="rect">
            <a:avLst/>
          </a:prstGeom>
        </p:spPr>
        <p:txBody>
          <a:bodyPr/>
          <a:lstStyle>
            <a:lvl1pPr defTabSz="511809">
              <a:defRPr sz="4300"/>
            </a:lvl1pPr>
          </a:lstStyle>
          <a:p>
            <a:pPr/>
            <a:r>
              <a:t>Illustrating: goals</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1" name="Efficient and effective searching"/>
          <p:cNvSpPr txBox="1"/>
          <p:nvPr>
            <p:ph type="title"/>
          </p:nvPr>
        </p:nvSpPr>
        <p:spPr>
          <a:xfrm>
            <a:off x="1206500" y="1079500"/>
            <a:ext cx="20081632" cy="1503461"/>
          </a:xfrm>
          <a:prstGeom prst="rect">
            <a:avLst/>
          </a:prstGeom>
        </p:spPr>
        <p:txBody>
          <a:bodyPr/>
          <a:lstStyle/>
          <a:p>
            <a:pPr defTabSz="1560536">
              <a:defRPr spc="-200" sz="5400"/>
            </a:pPr>
            <a:r>
              <a:t>Whirlwind tour: samples</a:t>
            </a:r>
            <a:r>
              <a:rPr b="0"/>
              <a:t> along with...</a:t>
            </a:r>
          </a:p>
        </p:txBody>
      </p:sp>
      <p:sp>
        <p:nvSpPr>
          <p:cNvPr id="242" name="Specific verses/paragraphs/pages of the Bahá'í Writings…"/>
          <p:cNvSpPr txBox="1"/>
          <p:nvPr>
            <p:ph type="body" idx="21"/>
          </p:nvPr>
        </p:nvSpPr>
        <p:spPr>
          <a:xfrm>
            <a:off x="966026" y="3935888"/>
            <a:ext cx="21971001" cy="8256014"/>
          </a:xfrm>
          <a:prstGeom prst="rect">
            <a:avLst/>
          </a:prstGeom>
          <a:extLst>
            <a:ext uri="{C572A759-6A51-4108-AA02-DFA0A04FC94B}">
              <ma14:wrappingTextBoxFlag xmlns:ma14="http://schemas.microsoft.com/office/mac/drawingml/2011/main" val="1"/>
            </a:ext>
          </a:extLst>
        </p:spPr>
        <p:txBody>
          <a:bodyPr/>
          <a:lstStyle/>
          <a:p>
            <a:pPr lvl="1" marL="1555750" indent="-666750" defTabSz="1877520">
              <a:spcBef>
                <a:spcPts val="3400"/>
              </a:spcBef>
              <a:buSzPct val="100000"/>
              <a:buAutoNum type="arabicPeriod" startAt="1"/>
              <a:defRPr sz="3600"/>
            </a:pPr>
            <a:r>
              <a:rPr b="1"/>
              <a:t>No topic is too simple or complicated</a:t>
            </a:r>
            <a:r>
              <a:t> to include if addressed in the Writings</a:t>
            </a:r>
          </a:p>
          <a:p>
            <a:pPr lvl="1" marL="1555750" indent="-666750" defTabSz="1877520">
              <a:spcBef>
                <a:spcPts val="3400"/>
              </a:spcBef>
              <a:buSzPct val="100000"/>
              <a:buAutoNum type="arabicPeriod" startAt="1"/>
              <a:defRPr sz="3600"/>
            </a:pPr>
            <a:r>
              <a:t>Consideration of the </a:t>
            </a:r>
            <a:r>
              <a:rPr b="1"/>
              <a:t>commonplace details of life</a:t>
            </a:r>
            <a:r>
              <a:t> from a spiritual lens can be useful </a:t>
            </a:r>
          </a:p>
          <a:p>
            <a:pPr lvl="1" marL="1555750" indent="-666750" defTabSz="1877520">
              <a:spcBef>
                <a:spcPts val="3400"/>
              </a:spcBef>
              <a:buSzPct val="100000"/>
              <a:buAutoNum type="arabicPeriod" startAt="1"/>
              <a:defRPr sz="3600"/>
            </a:pPr>
            <a:r>
              <a:t>Settling </a:t>
            </a:r>
            <a:r>
              <a:rPr b="1"/>
              <a:t>detail-oriented questions</a:t>
            </a:r>
          </a:p>
          <a:p>
            <a:pPr lvl="1" marL="1555750" indent="-666750" defTabSz="1877520">
              <a:spcBef>
                <a:spcPts val="3400"/>
              </a:spcBef>
              <a:buSzPct val="100000"/>
              <a:buAutoNum type="arabicPeriod" startAt="1"/>
              <a:defRPr sz="3600"/>
            </a:pPr>
            <a:r>
              <a:t>Highlighting </a:t>
            </a:r>
            <a:r>
              <a:rPr b="1"/>
              <a:t>topics</a:t>
            </a:r>
            <a:r>
              <a:t> or</a:t>
            </a:r>
            <a:r>
              <a:rPr b="1"/>
              <a:t> teachings</a:t>
            </a:r>
            <a:r>
              <a:t> that might have come to be </a:t>
            </a:r>
            <a:r>
              <a:rPr b="1"/>
              <a:t>misunderstood</a:t>
            </a:r>
            <a:endParaRPr b="1"/>
          </a:p>
          <a:p>
            <a:pPr lvl="1" marL="1555750" indent="-666750" defTabSz="1877520">
              <a:spcBef>
                <a:spcPts val="3400"/>
              </a:spcBef>
              <a:buSzPct val="100000"/>
              <a:buAutoNum type="arabicPeriod" startAt="1"/>
              <a:defRPr sz="3600"/>
            </a:pPr>
            <a:r>
              <a:rPr b="1"/>
              <a:t>Neglected points </a:t>
            </a:r>
            <a:r>
              <a:t>that may be </a:t>
            </a:r>
            <a:r>
              <a:rPr b="1"/>
              <a:t>missed from a familiar list of quotations</a:t>
            </a:r>
            <a:endParaRPr b="1"/>
          </a:p>
          <a:p>
            <a:pPr lvl="1" marL="1555750" indent="-666750" defTabSz="1877520">
              <a:spcBef>
                <a:spcPts val="3400"/>
              </a:spcBef>
              <a:buSzPct val="100000"/>
              <a:buAutoNum type="arabicPeriod" startAt="1"/>
              <a:defRPr sz="3600"/>
            </a:pPr>
            <a:r>
              <a:rPr b="1"/>
              <a:t>Unique and focused ways of browsing </a:t>
            </a:r>
            <a:r>
              <a:t>to facilitate study</a:t>
            </a:r>
          </a:p>
        </p:txBody>
      </p:sp>
      <p:sp>
        <p:nvSpPr>
          <p:cNvPr id="243" name="Custom keywords / search engines:      Sampling of pre-built Bahá'í custom engines (for page opening or searching)"/>
          <p:cNvSpPr txBox="1"/>
          <p:nvPr>
            <p:ph type="body" sz="quarter" idx="1"/>
          </p:nvPr>
        </p:nvSpPr>
        <p:spPr>
          <a:xfrm>
            <a:off x="1759708" y="2312587"/>
            <a:ext cx="22018857" cy="1637609"/>
          </a:xfrm>
          <a:prstGeom prst="rect">
            <a:avLst/>
          </a:prstGeom>
        </p:spPr>
        <p:txBody>
          <a:bodyPr/>
          <a:lstStyle/>
          <a:p>
            <a:pPr defTabSz="511809">
              <a:defRPr sz="4300"/>
            </a:pPr>
            <a:r>
              <a:t>Illustrating: goals: Openness to topics</a:t>
            </a:r>
            <a:r>
              <a:rPr b="0"/>
              <a:t> and</a:t>
            </a:r>
            <a:r>
              <a:t> drawing out more from quotes</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5" name="Efficient and effective searching"/>
          <p:cNvSpPr txBox="1"/>
          <p:nvPr>
            <p:ph type="title"/>
          </p:nvPr>
        </p:nvSpPr>
        <p:spPr>
          <a:xfrm>
            <a:off x="1206500" y="1079500"/>
            <a:ext cx="20081632" cy="1503461"/>
          </a:xfrm>
          <a:prstGeom prst="rect">
            <a:avLst/>
          </a:prstGeom>
        </p:spPr>
        <p:txBody>
          <a:bodyPr/>
          <a:lstStyle/>
          <a:p>
            <a:pPr defTabSz="1560536">
              <a:defRPr spc="-200" sz="5400"/>
            </a:pPr>
            <a:r>
              <a:t>Whirlwind tour: samples</a:t>
            </a:r>
            <a:r>
              <a:rPr b="0"/>
              <a:t> along with...</a:t>
            </a:r>
          </a:p>
        </p:txBody>
      </p:sp>
      <p:sp>
        <p:nvSpPr>
          <p:cNvPr id="246" name="Specific verses/paragraphs/pages of the Bahá'í Writings…"/>
          <p:cNvSpPr txBox="1"/>
          <p:nvPr>
            <p:ph type="body" idx="21"/>
          </p:nvPr>
        </p:nvSpPr>
        <p:spPr>
          <a:xfrm>
            <a:off x="966026" y="3935888"/>
            <a:ext cx="21971001" cy="8256014"/>
          </a:xfrm>
          <a:prstGeom prst="rect">
            <a:avLst/>
          </a:prstGeom>
          <a:extLst>
            <a:ext uri="{C572A759-6A51-4108-AA02-DFA0A04FC94B}">
              <ma14:wrappingTextBoxFlag xmlns:ma14="http://schemas.microsoft.com/office/mac/drawingml/2011/main" val="1"/>
            </a:ext>
          </a:extLst>
        </p:spPr>
        <p:txBody>
          <a:bodyPr/>
          <a:lstStyle/>
          <a:p>
            <a:pPr lvl="1" marL="1291272" indent="-553402" defTabSz="1558341">
              <a:spcBef>
                <a:spcPts val="2800"/>
              </a:spcBef>
              <a:buSzPct val="100000"/>
              <a:buAutoNum type="arabicPeriod" startAt="1"/>
              <a:defRPr sz="2988"/>
            </a:pPr>
            <a:r>
              <a:t>Table of Contents</a:t>
            </a:r>
          </a:p>
          <a:p>
            <a:pPr lvl="1" marL="1291272" indent="-553402" defTabSz="1558341">
              <a:spcBef>
                <a:spcPts val="2800"/>
              </a:spcBef>
              <a:buSzPct val="100000"/>
              <a:buAutoNum type="arabicPeriod" startAt="1"/>
              <a:defRPr sz="2988"/>
            </a:pPr>
            <a:r>
              <a:t>Sortable tables</a:t>
            </a:r>
          </a:p>
          <a:p>
            <a:pPr lvl="1" marL="1291272" indent="-553402" defTabSz="1558341">
              <a:spcBef>
                <a:spcPts val="2800"/>
              </a:spcBef>
              <a:buSzPct val="100000"/>
              <a:buAutoNum type="arabicPeriod" startAt="1"/>
              <a:defRPr sz="2988"/>
            </a:pPr>
            <a:r>
              <a:t>Cross-reference tables</a:t>
            </a:r>
          </a:p>
          <a:p>
            <a:pPr lvl="1" marL="1291272" indent="-553402" defTabSz="1558341">
              <a:spcBef>
                <a:spcPts val="2800"/>
              </a:spcBef>
              <a:buSzPct val="100000"/>
              <a:buAutoNum type="arabicPeriod" startAt="1"/>
              <a:defRPr sz="2988"/>
            </a:pPr>
            <a:r>
              <a:t>By paragraph/page Writings-annotated sections</a:t>
            </a:r>
          </a:p>
          <a:p>
            <a:pPr lvl="1" marL="1291272" indent="-553402" defTabSz="1558341">
              <a:spcBef>
                <a:spcPts val="2800"/>
              </a:spcBef>
              <a:buSzPct val="100000"/>
              <a:buAutoNum type="arabicPeriod" startAt="1"/>
              <a:defRPr sz="2988"/>
            </a:pPr>
            <a:r>
              <a:t>Links to and from the Writings</a:t>
            </a:r>
          </a:p>
          <a:p>
            <a:pPr lvl="1" marL="1291272" indent="-553402" defTabSz="1558341">
              <a:spcBef>
                <a:spcPts val="2800"/>
              </a:spcBef>
              <a:buSzPct val="100000"/>
              <a:buAutoNum type="arabicPeriod" startAt="1"/>
              <a:defRPr sz="2988"/>
            </a:pPr>
            <a:r>
              <a:t>Persian/Arabic sources</a:t>
            </a:r>
          </a:p>
          <a:p>
            <a:pPr lvl="1" marL="1291272" indent="-553402" defTabSz="1558341">
              <a:spcBef>
                <a:spcPts val="2800"/>
              </a:spcBef>
              <a:buSzPct val="100000"/>
              <a:buAutoNum type="arabicPeriod" startAt="1"/>
              <a:defRPr sz="2988"/>
            </a:pPr>
            <a:r>
              <a:t>Browsing by topic</a:t>
            </a:r>
          </a:p>
          <a:p>
            <a:pPr lvl="1" marL="1291272" indent="-553402" defTabSz="1558341">
              <a:spcBef>
                <a:spcPts val="2800"/>
              </a:spcBef>
              <a:buSzPct val="100000"/>
              <a:buAutoNum type="arabicPeriod" startAt="1"/>
              <a:defRPr sz="2988"/>
            </a:pPr>
            <a:r>
              <a:t>Cross-links with Ruhi books</a:t>
            </a:r>
          </a:p>
          <a:p>
            <a:pPr lvl="1" marL="1291272" indent="-553402" defTabSz="1558341">
              <a:spcBef>
                <a:spcPts val="2800"/>
              </a:spcBef>
              <a:buSzPct val="100000"/>
              <a:buAutoNum type="arabicPeriod" startAt="1"/>
              <a:defRPr sz="2988"/>
            </a:pPr>
            <a:r>
              <a:t>Cross-links to (or from) Bahaipedia and Wikipedia</a:t>
            </a:r>
          </a:p>
          <a:p>
            <a:pPr lvl="1" marL="1291272" indent="-553402" defTabSz="1558341">
              <a:spcBef>
                <a:spcPts val="2800"/>
              </a:spcBef>
              <a:buSzPct val="100000"/>
              <a:buAutoNum type="arabicPeriod" startAt="1"/>
              <a:defRPr sz="2988"/>
            </a:pPr>
            <a:r>
              <a:t> Redirects for original language/scholarly/scientific terminology</a:t>
            </a:r>
          </a:p>
          <a:p>
            <a:pPr lvl="1" marL="1291272" indent="-553402" defTabSz="1558341">
              <a:spcBef>
                <a:spcPts val="2800"/>
              </a:spcBef>
              <a:buSzPct val="100000"/>
              <a:buAutoNum type="arabicPeriod" startAt="1"/>
              <a:defRPr sz="2988"/>
            </a:pPr>
            <a:r>
              <a:t> Redirects for hot-button issues (but distinguishing from political claims)</a:t>
            </a:r>
          </a:p>
        </p:txBody>
      </p:sp>
      <p:sp>
        <p:nvSpPr>
          <p:cNvPr id="247" name="Custom keywords / search engines:      Sampling of pre-built Bahá'í custom engines (for page opening or searching)"/>
          <p:cNvSpPr txBox="1"/>
          <p:nvPr>
            <p:ph type="body" sz="quarter" idx="1"/>
          </p:nvPr>
        </p:nvSpPr>
        <p:spPr>
          <a:xfrm>
            <a:off x="1759708" y="2312587"/>
            <a:ext cx="22018857" cy="1637609"/>
          </a:xfrm>
          <a:prstGeom prst="rect">
            <a:avLst/>
          </a:prstGeom>
        </p:spPr>
        <p:txBody>
          <a:bodyPr/>
          <a:lstStyle/>
          <a:p>
            <a:pPr defTabSz="511809">
              <a:defRPr sz="4300"/>
            </a:pPr>
            <a:r>
              <a:t>Illustrating: goals Useful cross-reference </a:t>
            </a:r>
            <a:r>
              <a:rPr b="0"/>
              <a:t>info and other </a:t>
            </a:r>
            <a:r>
              <a:t>exploration opportunities</a:t>
            </a: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9" name="Efficient and effective searching"/>
          <p:cNvSpPr txBox="1"/>
          <p:nvPr>
            <p:ph type="title"/>
          </p:nvPr>
        </p:nvSpPr>
        <p:spPr>
          <a:xfrm>
            <a:off x="1206500" y="1079500"/>
            <a:ext cx="20081632" cy="1503461"/>
          </a:xfrm>
          <a:prstGeom prst="rect">
            <a:avLst/>
          </a:prstGeom>
        </p:spPr>
        <p:txBody>
          <a:bodyPr/>
          <a:lstStyle/>
          <a:p>
            <a:pPr defTabSz="1560536">
              <a:defRPr spc="-200" sz="5400"/>
            </a:pPr>
            <a:r>
              <a:t>Whirlwind tour: samples</a:t>
            </a:r>
            <a:r>
              <a:rPr b="0"/>
              <a:t> along with...</a:t>
            </a:r>
          </a:p>
        </p:txBody>
      </p:sp>
      <p:sp>
        <p:nvSpPr>
          <p:cNvPr id="250" name="Specific verses/paragraphs/pages of the Bahá'í Writings…"/>
          <p:cNvSpPr txBox="1"/>
          <p:nvPr>
            <p:ph type="body" idx="21"/>
          </p:nvPr>
        </p:nvSpPr>
        <p:spPr>
          <a:xfrm>
            <a:off x="966026" y="3948588"/>
            <a:ext cx="21971001" cy="8256014"/>
          </a:xfrm>
          <a:prstGeom prst="rect">
            <a:avLst/>
          </a:prstGeom>
          <a:extLst>
            <a:ext uri="{C572A759-6A51-4108-AA02-DFA0A04FC94B}">
              <ma14:wrappingTextBoxFlag xmlns:ma14="http://schemas.microsoft.com/office/mac/drawingml/2011/main" val="1"/>
            </a:ext>
          </a:extLst>
        </p:spPr>
        <p:txBody>
          <a:bodyPr/>
          <a:lstStyle/>
          <a:p>
            <a:pPr lvl="1" marL="622300" indent="-266700" defTabSz="751008">
              <a:spcBef>
                <a:spcPts val="1300"/>
              </a:spcBef>
              <a:buSzPct val="100000"/>
              <a:buAutoNum type="arabicPeriod" startAt="1"/>
              <a:defRPr b="1" sz="4040"/>
            </a:pPr>
            <a:r>
              <a:t> Bahá'í Point of View </a:t>
            </a:r>
          </a:p>
          <a:p>
            <a:pPr lvl="1" marL="622300" indent="-266700" defTabSz="751008">
              <a:spcBef>
                <a:spcPts val="1300"/>
              </a:spcBef>
              <a:buSzPct val="100000"/>
              <a:buAutoNum type="arabicPeriod" startAt="1"/>
              <a:defRPr b="1" sz="4040"/>
            </a:pPr>
            <a:r>
              <a:t> Escalation/appeals </a:t>
            </a:r>
          </a:p>
          <a:p>
            <a:pPr lvl="1" marL="622300" indent="-266700" defTabSz="751008">
              <a:spcBef>
                <a:spcPts val="1300"/>
              </a:spcBef>
              <a:buSzPct val="100000"/>
              <a:buAutoNum type="arabicPeriod" startAt="1"/>
              <a:defRPr b="1" sz="4040"/>
            </a:pPr>
            <a:r>
              <a:t> Copyleft/copycenter/copyright licenses (and signing over)</a:t>
            </a:r>
          </a:p>
          <a:p>
            <a:pPr lvl="1" marL="622300" indent="-266700" defTabSz="751008">
              <a:spcBef>
                <a:spcPts val="1300"/>
              </a:spcBef>
              <a:buSzPct val="100000"/>
              <a:buAutoNum type="arabicPeriod" startAt="1"/>
              <a:defRPr b="1" sz="4040"/>
            </a:pPr>
            <a:r>
              <a:t> Courtesy vs. innovation</a:t>
            </a:r>
          </a:p>
          <a:p>
            <a:pPr lvl="1" marL="622300" indent="-266700" defTabSz="751008">
              <a:spcBef>
                <a:spcPts val="1300"/>
              </a:spcBef>
              <a:buSzPct val="100000"/>
              <a:buAutoNum type="arabicPeriod" startAt="1"/>
              <a:defRPr b="1" sz="4040"/>
            </a:pPr>
            <a:r>
              <a:t> Important mechanics on content*</a:t>
            </a:r>
          </a:p>
          <a:p>
            <a:pPr lvl="1" marL="622300" indent="-266700" defTabSz="751008">
              <a:spcBef>
                <a:spcPts val="1300"/>
              </a:spcBef>
              <a:buSzPct val="100000"/>
              <a:buAutoNum type="arabicPeriod" startAt="1"/>
              <a:defRPr b="1" sz="4040"/>
            </a:pPr>
            <a:r>
              <a:t> Choosing suitable quotes*</a:t>
            </a:r>
          </a:p>
          <a:p>
            <a:pPr lvl="1" marL="622300" indent="-266700" defTabSz="751008">
              <a:spcBef>
                <a:spcPts val="1300"/>
              </a:spcBef>
              <a:buSzPct val="100000"/>
              <a:buAutoNum type="arabicPeriod" startAt="1"/>
              <a:defRPr b="1" sz="4040"/>
            </a:pPr>
            <a:r>
              <a:t> Organizing quotes within the page*</a:t>
            </a:r>
          </a:p>
          <a:p>
            <a:pPr lvl="1" marL="622300" indent="-266700" defTabSz="751008">
              <a:spcBef>
                <a:spcPts val="1300"/>
              </a:spcBef>
              <a:buSzPct val="100000"/>
              <a:buAutoNum type="arabicPeriod" startAt="1"/>
              <a:defRPr b="1" sz="4040"/>
            </a:pPr>
            <a:r>
              <a:t> Contemplate who may need to know*</a:t>
            </a:r>
          </a:p>
          <a:p>
            <a:pPr lvl="1" marL="622300" indent="-266700" defTabSz="751008">
              <a:spcBef>
                <a:spcPts val="1300"/>
              </a:spcBef>
              <a:buSzPct val="100000"/>
              <a:buAutoNum type="arabicPeriod" startAt="1"/>
              <a:defRPr b="1" sz="4040"/>
            </a:pPr>
            <a:r>
              <a:t> Balancing gradualism and comprehensiveness*</a:t>
            </a:r>
          </a:p>
          <a:p>
            <a:pPr lvl="1" marL="622300" indent="-266700" defTabSz="751008">
              <a:spcBef>
                <a:spcPts val="1300"/>
              </a:spcBef>
              <a:buSzPct val="100000"/>
              <a:buAutoNum type="arabicPeriod" startAt="1"/>
              <a:defRPr b="1" sz="4040"/>
            </a:pPr>
            <a:r>
              <a:t> (Re: study outlines, provisional translations, scholarship, pilgrim's notes)</a:t>
            </a:r>
          </a:p>
          <a:p>
            <a:pPr lvl="1" marL="622300" indent="-266700" defTabSz="751008">
              <a:spcBef>
                <a:spcPts val="1300"/>
              </a:spcBef>
              <a:buSzPct val="100000"/>
              <a:buAutoNum type="arabicPeriod" startAt="1"/>
              <a:defRPr b="1" sz="4040"/>
            </a:pPr>
          </a:p>
          <a:p>
            <a:pPr lvl="1" marL="622300" indent="-266700" defTabSz="751008">
              <a:spcBef>
                <a:spcPts val="1300"/>
              </a:spcBef>
              <a:buSzPct val="100000"/>
              <a:buAutoNum type="arabicPeriod" startAt="12"/>
              <a:defRPr b="1" sz="4040"/>
            </a:pPr>
          </a:p>
          <a:p>
            <a:pPr lvl="2" marL="977900" indent="-266700" defTabSz="751008">
              <a:spcBef>
                <a:spcPts val="1300"/>
              </a:spcBef>
              <a:buSzPct val="100000"/>
              <a:buAutoNum type="arabicPeriod" startAt="1"/>
              <a:defRPr b="1" sz="4040"/>
            </a:pPr>
          </a:p>
        </p:txBody>
      </p:sp>
      <p:sp>
        <p:nvSpPr>
          <p:cNvPr id="251" name="Custom keywords / search engines:      Sampling of pre-built Bahá'í custom engines (for page opening or searching)"/>
          <p:cNvSpPr txBox="1"/>
          <p:nvPr>
            <p:ph type="body" sz="quarter" idx="1"/>
          </p:nvPr>
        </p:nvSpPr>
        <p:spPr>
          <a:xfrm>
            <a:off x="1759708" y="2312587"/>
            <a:ext cx="22018857" cy="1637609"/>
          </a:xfrm>
          <a:prstGeom prst="rect">
            <a:avLst/>
          </a:prstGeom>
        </p:spPr>
        <p:txBody>
          <a:bodyPr/>
          <a:lstStyle>
            <a:lvl1pPr defTabSz="511809">
              <a:defRPr sz="4300"/>
            </a:lvl1pPr>
          </a:lstStyle>
          <a:p>
            <a:pPr/>
            <a:r>
              <a:t>Illustrating: site policies</a:t>
            </a: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3" name="Efficient and effective searching"/>
          <p:cNvSpPr txBox="1"/>
          <p:nvPr>
            <p:ph type="title"/>
          </p:nvPr>
        </p:nvSpPr>
        <p:spPr>
          <a:xfrm>
            <a:off x="1206500" y="1079500"/>
            <a:ext cx="20081632" cy="1503461"/>
          </a:xfrm>
          <a:prstGeom prst="rect">
            <a:avLst/>
          </a:prstGeom>
        </p:spPr>
        <p:txBody>
          <a:bodyPr/>
          <a:lstStyle/>
          <a:p>
            <a:pPr defTabSz="1560536">
              <a:defRPr spc="-200" sz="5400"/>
            </a:pPr>
            <a:r>
              <a:t>Whirlwind tour: samples</a:t>
            </a:r>
            <a:r>
              <a:rPr b="0"/>
              <a:t> along with...</a:t>
            </a:r>
          </a:p>
        </p:txBody>
      </p:sp>
      <p:sp>
        <p:nvSpPr>
          <p:cNvPr id="254" name="Specific verses/paragraphs/pages of the Bahá'í Writings…"/>
          <p:cNvSpPr txBox="1"/>
          <p:nvPr>
            <p:ph type="body" idx="21"/>
          </p:nvPr>
        </p:nvSpPr>
        <p:spPr>
          <a:xfrm>
            <a:off x="966026" y="3935888"/>
            <a:ext cx="21971001" cy="8256014"/>
          </a:xfrm>
          <a:prstGeom prst="rect">
            <a:avLst/>
          </a:prstGeom>
          <a:extLst>
            <a:ext uri="{C572A759-6A51-4108-AA02-DFA0A04FC94B}">
              <ma14:wrappingTextBoxFlag xmlns:ma14="http://schemas.microsoft.com/office/mac/drawingml/2011/main" val="1"/>
            </a:ext>
          </a:extLst>
        </p:spPr>
        <p:txBody>
          <a:bodyPr/>
          <a:lstStyle/>
          <a:p>
            <a:pPr lvl="2" marL="2444750" indent="-666750" defTabSz="1877520">
              <a:spcBef>
                <a:spcPts val="3400"/>
              </a:spcBef>
              <a:buSzPct val="100000"/>
              <a:buAutoNum type="arabicPeriod" startAt="1"/>
              <a:defRPr b="1" sz="3600"/>
            </a:pPr>
            <a:r>
              <a:t>Page naming</a:t>
            </a:r>
          </a:p>
          <a:p>
            <a:pPr lvl="2" marL="2444750" indent="-666750" defTabSz="1877520">
              <a:spcBef>
                <a:spcPts val="3400"/>
              </a:spcBef>
              <a:buSzPct val="100000"/>
              <a:buAutoNum type="arabicPeriod" startAt="1"/>
              <a:defRPr b="1" sz="3600"/>
            </a:pPr>
            <a:r>
              <a:t>Linking</a:t>
            </a:r>
          </a:p>
          <a:p>
            <a:pPr lvl="2" marL="2444750" indent="-666750" defTabSz="1877520">
              <a:spcBef>
                <a:spcPts val="3400"/>
              </a:spcBef>
              <a:buSzPct val="100000"/>
              <a:buAutoNum type="arabicPeriod" startAt="1"/>
              <a:defRPr b="1" sz="3600"/>
            </a:pPr>
            <a:r>
              <a:t>Formatting/Plurals</a:t>
            </a:r>
          </a:p>
        </p:txBody>
      </p:sp>
      <p:sp>
        <p:nvSpPr>
          <p:cNvPr id="255" name="Custom keywords / search engines:      Sampling of pre-built Bahá'í custom engines (for page opening or searching)"/>
          <p:cNvSpPr txBox="1"/>
          <p:nvPr>
            <p:ph type="body" sz="quarter" idx="1"/>
          </p:nvPr>
        </p:nvSpPr>
        <p:spPr>
          <a:xfrm>
            <a:off x="1759708" y="2312587"/>
            <a:ext cx="22018857" cy="1637609"/>
          </a:xfrm>
          <a:prstGeom prst="rect">
            <a:avLst/>
          </a:prstGeom>
        </p:spPr>
        <p:txBody>
          <a:bodyPr/>
          <a:lstStyle>
            <a:lvl1pPr defTabSz="511809">
              <a:defRPr sz="4300"/>
            </a:lvl1pPr>
          </a:lstStyle>
          <a:p>
            <a:pPr/>
            <a:r>
              <a:t>Illustrating: site policies: Important mechanics on content</a:t>
            </a: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7" name="Efficient and effective searching"/>
          <p:cNvSpPr txBox="1"/>
          <p:nvPr>
            <p:ph type="title"/>
          </p:nvPr>
        </p:nvSpPr>
        <p:spPr>
          <a:xfrm>
            <a:off x="1206500" y="1079500"/>
            <a:ext cx="20081632" cy="1503461"/>
          </a:xfrm>
          <a:prstGeom prst="rect">
            <a:avLst/>
          </a:prstGeom>
        </p:spPr>
        <p:txBody>
          <a:bodyPr/>
          <a:lstStyle/>
          <a:p>
            <a:pPr defTabSz="1560536">
              <a:defRPr spc="-200" sz="5400"/>
            </a:pPr>
            <a:r>
              <a:t>Whirlwind tour: samples</a:t>
            </a:r>
            <a:r>
              <a:rPr b="0"/>
              <a:t> along with...</a:t>
            </a:r>
          </a:p>
        </p:txBody>
      </p:sp>
      <p:sp>
        <p:nvSpPr>
          <p:cNvPr id="258" name="Specific verses/paragraphs/pages of the Bahá'í Writings…"/>
          <p:cNvSpPr txBox="1"/>
          <p:nvPr>
            <p:ph type="body" idx="21"/>
          </p:nvPr>
        </p:nvSpPr>
        <p:spPr>
          <a:xfrm>
            <a:off x="966026" y="3935888"/>
            <a:ext cx="21971001" cy="8256014"/>
          </a:xfrm>
          <a:prstGeom prst="rect">
            <a:avLst/>
          </a:prstGeom>
          <a:extLst>
            <a:ext uri="{C572A759-6A51-4108-AA02-DFA0A04FC94B}">
              <ma14:wrappingTextBoxFlag xmlns:ma14="http://schemas.microsoft.com/office/mac/drawingml/2011/main" val="1"/>
            </a:ext>
          </a:extLst>
        </p:spPr>
        <p:txBody>
          <a:bodyPr/>
          <a:lstStyle/>
          <a:p>
            <a:pPr lvl="2" marL="2444750" indent="-666750" defTabSz="1877520">
              <a:spcBef>
                <a:spcPts val="3400"/>
              </a:spcBef>
              <a:buSzPct val="100000"/>
              <a:buAutoNum type="arabicPeriod" startAt="1"/>
              <a:defRPr b="1" sz="3600"/>
            </a:pPr>
            <a:r>
              <a:t>Explicitly relevant</a:t>
            </a:r>
          </a:p>
          <a:p>
            <a:pPr lvl="3" marL="3333750" indent="-666750" defTabSz="1877520">
              <a:spcBef>
                <a:spcPts val="3400"/>
              </a:spcBef>
              <a:buSzPct val="100000"/>
              <a:buAutoNum type="arabicPeriod" startAt="1"/>
              <a:defRPr b="1" sz="3600"/>
            </a:pPr>
            <a:r>
              <a:t>Question marks</a:t>
            </a:r>
          </a:p>
          <a:p>
            <a:pPr lvl="2" marL="2444750" indent="-666750" defTabSz="1877520">
              <a:spcBef>
                <a:spcPts val="3400"/>
              </a:spcBef>
              <a:buSzPct val="100000"/>
              <a:buAutoNum type="arabicPeriod" startAt="1"/>
              <a:defRPr b="1" sz="3600"/>
            </a:pPr>
            <a:r>
              <a:t>Closely derivative works</a:t>
            </a:r>
          </a:p>
          <a:p>
            <a:pPr lvl="2" marL="2444750" indent="-666750" defTabSz="1877520">
              <a:spcBef>
                <a:spcPts val="3400"/>
              </a:spcBef>
              <a:buSzPct val="100000"/>
              <a:buAutoNum type="arabicPeriod" startAt="1"/>
              <a:defRPr b="1" sz="3600"/>
            </a:pPr>
            <a:r>
              <a:t>See also sections</a:t>
            </a:r>
          </a:p>
          <a:p>
            <a:pPr lvl="2" marL="2444750" indent="-666750" defTabSz="1877520">
              <a:spcBef>
                <a:spcPts val="3400"/>
              </a:spcBef>
              <a:buSzPct val="100000"/>
              <a:buAutoNum type="arabicPeriod" startAt="1"/>
              <a:defRPr b="1" sz="3600"/>
            </a:pPr>
            <a:r>
              <a:t>Shared category</a:t>
            </a:r>
          </a:p>
          <a:p>
            <a:pPr lvl="2" marL="2444750" indent="-666750" defTabSz="1877520">
              <a:spcBef>
                <a:spcPts val="3400"/>
              </a:spcBef>
              <a:buSzPct val="100000"/>
              <a:buAutoNum type="arabicPeriod" startAt="1"/>
              <a:defRPr b="1" sz="3600"/>
            </a:pPr>
            <a:r>
              <a:t>Only as much context as relevant</a:t>
            </a:r>
          </a:p>
          <a:p>
            <a:pPr lvl="2" marL="2444750" indent="-666750" defTabSz="1877520">
              <a:spcBef>
                <a:spcPts val="3400"/>
              </a:spcBef>
              <a:buSzPct val="100000"/>
              <a:buAutoNum type="arabicPeriod" startAt="1"/>
              <a:defRPr b="1" sz="3600"/>
            </a:pPr>
            <a:r>
              <a:t>Weigh significance</a:t>
            </a:r>
          </a:p>
        </p:txBody>
      </p:sp>
      <p:sp>
        <p:nvSpPr>
          <p:cNvPr id="259" name="Custom keywords / search engines:      Sampling of pre-built Bahá'í custom engines (for page opening or searching)"/>
          <p:cNvSpPr txBox="1"/>
          <p:nvPr>
            <p:ph type="body" sz="quarter" idx="1"/>
          </p:nvPr>
        </p:nvSpPr>
        <p:spPr>
          <a:xfrm>
            <a:off x="1759708" y="2312587"/>
            <a:ext cx="22018857" cy="1637609"/>
          </a:xfrm>
          <a:prstGeom prst="rect">
            <a:avLst/>
          </a:prstGeom>
        </p:spPr>
        <p:txBody>
          <a:bodyPr/>
          <a:lstStyle>
            <a:lvl1pPr defTabSz="511809">
              <a:defRPr sz="4300"/>
            </a:lvl1pPr>
          </a:lstStyle>
          <a:p>
            <a:pPr/>
            <a:r>
              <a:t>Illustrating: site policies: Choosing suitable quotes</a:t>
            </a:r>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1" name="Efficient and effective searching"/>
          <p:cNvSpPr txBox="1"/>
          <p:nvPr>
            <p:ph type="title"/>
          </p:nvPr>
        </p:nvSpPr>
        <p:spPr>
          <a:xfrm>
            <a:off x="1206500" y="1079500"/>
            <a:ext cx="20081632" cy="1503461"/>
          </a:xfrm>
          <a:prstGeom prst="rect">
            <a:avLst/>
          </a:prstGeom>
        </p:spPr>
        <p:txBody>
          <a:bodyPr/>
          <a:lstStyle/>
          <a:p>
            <a:pPr defTabSz="1560536">
              <a:defRPr spc="-200" sz="5400"/>
            </a:pPr>
            <a:r>
              <a:t>Whirlwind tour: samples</a:t>
            </a:r>
            <a:r>
              <a:rPr b="0"/>
              <a:t> along with...</a:t>
            </a:r>
          </a:p>
        </p:txBody>
      </p:sp>
      <p:sp>
        <p:nvSpPr>
          <p:cNvPr id="262" name="Specific verses/paragraphs/pages of the Bahá'í Writings…"/>
          <p:cNvSpPr txBox="1"/>
          <p:nvPr>
            <p:ph type="body" idx="21"/>
          </p:nvPr>
        </p:nvSpPr>
        <p:spPr>
          <a:xfrm>
            <a:off x="966026" y="3935888"/>
            <a:ext cx="21971001" cy="8256014"/>
          </a:xfrm>
          <a:prstGeom prst="rect">
            <a:avLst/>
          </a:prstGeom>
          <a:extLst>
            <a:ext uri="{C572A759-6A51-4108-AA02-DFA0A04FC94B}">
              <ma14:wrappingTextBoxFlag xmlns:ma14="http://schemas.microsoft.com/office/mac/drawingml/2011/main" val="1"/>
            </a:ext>
          </a:extLst>
        </p:spPr>
        <p:txBody>
          <a:bodyPr/>
          <a:lstStyle/>
          <a:p>
            <a:pPr lvl="1" marL="1555750" indent="-666750" defTabSz="1877520">
              <a:spcBef>
                <a:spcPts val="3400"/>
              </a:spcBef>
              <a:buSzPct val="100000"/>
              <a:buAutoNum type="arabicPeriod" startAt="1"/>
              <a:defRPr b="1" sz="3600"/>
            </a:pPr>
            <a:r>
              <a:t>Nested headings</a:t>
            </a:r>
          </a:p>
          <a:p>
            <a:pPr lvl="1" marL="1555750" indent="-666750" defTabSz="1877520">
              <a:spcBef>
                <a:spcPts val="3400"/>
              </a:spcBef>
              <a:buSzPct val="100000"/>
              <a:buAutoNum type="arabicPeriod" startAt="1"/>
              <a:defRPr b="1" sz="3600"/>
            </a:pPr>
            <a:r>
              <a:t>Reasonable ordering</a:t>
            </a:r>
          </a:p>
          <a:p>
            <a:pPr lvl="1" marL="1555750" indent="-666750" defTabSz="1877520">
              <a:spcBef>
                <a:spcPts val="3400"/>
              </a:spcBef>
              <a:buSzPct val="100000"/>
              <a:buAutoNum type="arabicPeriod" startAt="1"/>
              <a:defRPr b="1" sz="3600"/>
            </a:pPr>
            <a:r>
              <a:t>Use multiple quotes with ellipses or bullets</a:t>
            </a:r>
          </a:p>
          <a:p>
            <a:pPr lvl="1" marL="1555750" indent="-666750" defTabSz="1877520">
              <a:spcBef>
                <a:spcPts val="3400"/>
              </a:spcBef>
              <a:buSzPct val="100000"/>
              <a:buAutoNum type="arabicPeriod" startAt="1"/>
              <a:defRPr b="1" sz="3600"/>
            </a:pPr>
            <a:r>
              <a:t>Ideally group by figure</a:t>
            </a:r>
          </a:p>
        </p:txBody>
      </p:sp>
      <p:sp>
        <p:nvSpPr>
          <p:cNvPr id="263" name="Custom keywords / search engines:      Sampling of pre-built Bahá'í custom engines (for page opening or searching)"/>
          <p:cNvSpPr txBox="1"/>
          <p:nvPr>
            <p:ph type="body" sz="quarter" idx="1"/>
          </p:nvPr>
        </p:nvSpPr>
        <p:spPr>
          <a:xfrm>
            <a:off x="1759708" y="2312587"/>
            <a:ext cx="22018857" cy="1637609"/>
          </a:xfrm>
          <a:prstGeom prst="rect">
            <a:avLst/>
          </a:prstGeom>
        </p:spPr>
        <p:txBody>
          <a:bodyPr/>
          <a:lstStyle>
            <a:lvl1pPr defTabSz="511809">
              <a:defRPr sz="4300"/>
            </a:lvl1pPr>
          </a:lstStyle>
          <a:p>
            <a:pPr/>
            <a:r>
              <a:t>Illustrating: site policies: Organizing quotes within the page</a:t>
            </a:r>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5" name="Efficient and effective searching"/>
          <p:cNvSpPr txBox="1"/>
          <p:nvPr>
            <p:ph type="title"/>
          </p:nvPr>
        </p:nvSpPr>
        <p:spPr>
          <a:xfrm>
            <a:off x="1206500" y="1079500"/>
            <a:ext cx="20081632" cy="1503461"/>
          </a:xfrm>
          <a:prstGeom prst="rect">
            <a:avLst/>
          </a:prstGeom>
        </p:spPr>
        <p:txBody>
          <a:bodyPr/>
          <a:lstStyle/>
          <a:p>
            <a:pPr defTabSz="1560536">
              <a:defRPr spc="-200" sz="5400"/>
            </a:pPr>
            <a:r>
              <a:t>Whirlwind tour: samples</a:t>
            </a:r>
            <a:r>
              <a:rPr b="0"/>
              <a:t> along with...</a:t>
            </a:r>
          </a:p>
        </p:txBody>
      </p:sp>
      <p:sp>
        <p:nvSpPr>
          <p:cNvPr id="266" name="Specific verses/paragraphs/pages of the Bahá'í Writings…"/>
          <p:cNvSpPr txBox="1"/>
          <p:nvPr>
            <p:ph type="body" idx="21"/>
          </p:nvPr>
        </p:nvSpPr>
        <p:spPr>
          <a:xfrm>
            <a:off x="966026" y="3935888"/>
            <a:ext cx="21971001" cy="8256014"/>
          </a:xfrm>
          <a:prstGeom prst="rect">
            <a:avLst/>
          </a:prstGeom>
          <a:extLst>
            <a:ext uri="{C572A759-6A51-4108-AA02-DFA0A04FC94B}">
              <ma14:wrappingTextBoxFlag xmlns:ma14="http://schemas.microsoft.com/office/mac/drawingml/2011/main" val="1"/>
            </a:ext>
          </a:extLst>
        </p:spPr>
        <p:txBody>
          <a:bodyPr/>
          <a:lstStyle/>
          <a:p>
            <a:pPr lvl="1" marL="1555750" indent="-666750" defTabSz="1877520">
              <a:spcBef>
                <a:spcPts val="3400"/>
              </a:spcBef>
              <a:buSzPct val="100000"/>
              <a:buAutoNum type="arabicPeriod" startAt="1"/>
              <a:defRPr b="1" sz="3600"/>
            </a:pPr>
            <a:r>
              <a:t>Must be a need to know</a:t>
            </a:r>
          </a:p>
          <a:p>
            <a:pPr lvl="1" marL="1555750" indent="-666750" defTabSz="1877520">
              <a:spcBef>
                <a:spcPts val="3400"/>
              </a:spcBef>
              <a:buSzPct val="100000"/>
              <a:buAutoNum type="arabicPeriod" startAt="1"/>
              <a:defRPr b="1" sz="3600"/>
            </a:pPr>
            <a:r>
              <a:t>Asking who needs to know</a:t>
            </a:r>
          </a:p>
          <a:p>
            <a:pPr lvl="1" marL="1555750" indent="-666750" defTabSz="1877520">
              <a:spcBef>
                <a:spcPts val="3400"/>
              </a:spcBef>
              <a:buSzPct val="100000"/>
              <a:buAutoNum type="arabicPeriod" startAt="1"/>
              <a:defRPr b="1" sz="3600"/>
            </a:pPr>
            <a:r>
              <a:t>Asking meaning of quote in negative terms can be helpful</a:t>
            </a:r>
          </a:p>
        </p:txBody>
      </p:sp>
      <p:sp>
        <p:nvSpPr>
          <p:cNvPr id="267" name="Custom keywords / search engines:      Sampling of pre-built Bahá'í custom engines (for page opening or searching)"/>
          <p:cNvSpPr txBox="1"/>
          <p:nvPr>
            <p:ph type="body" sz="quarter" idx="1"/>
          </p:nvPr>
        </p:nvSpPr>
        <p:spPr>
          <a:xfrm>
            <a:off x="1759708" y="2312587"/>
            <a:ext cx="22018857" cy="1637609"/>
          </a:xfrm>
          <a:prstGeom prst="rect">
            <a:avLst/>
          </a:prstGeom>
        </p:spPr>
        <p:txBody>
          <a:bodyPr/>
          <a:lstStyle>
            <a:lvl1pPr defTabSz="511809">
              <a:defRPr sz="4300"/>
            </a:lvl1pPr>
          </a:lstStyle>
          <a:p>
            <a:pPr/>
            <a:r>
              <a:t>Illustrating: site policies: Contemplate who may need to know</a:t>
            </a:r>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9" name="Efficient and effective searching"/>
          <p:cNvSpPr txBox="1"/>
          <p:nvPr>
            <p:ph type="title"/>
          </p:nvPr>
        </p:nvSpPr>
        <p:spPr>
          <a:xfrm>
            <a:off x="1206500" y="1079500"/>
            <a:ext cx="20081632" cy="1503461"/>
          </a:xfrm>
          <a:prstGeom prst="rect">
            <a:avLst/>
          </a:prstGeom>
        </p:spPr>
        <p:txBody>
          <a:bodyPr/>
          <a:lstStyle/>
          <a:p>
            <a:pPr defTabSz="1560536">
              <a:defRPr spc="-200" sz="5400"/>
            </a:pPr>
            <a:r>
              <a:t>Whirlwind tour: samples</a:t>
            </a:r>
            <a:r>
              <a:rPr b="0"/>
              <a:t> along with...</a:t>
            </a:r>
          </a:p>
        </p:txBody>
      </p:sp>
      <p:sp>
        <p:nvSpPr>
          <p:cNvPr id="270" name="Specific verses/paragraphs/pages of the Bahá'í Writings…"/>
          <p:cNvSpPr txBox="1"/>
          <p:nvPr>
            <p:ph type="body" idx="21"/>
          </p:nvPr>
        </p:nvSpPr>
        <p:spPr>
          <a:xfrm>
            <a:off x="966026" y="3935888"/>
            <a:ext cx="21971001" cy="8256014"/>
          </a:xfrm>
          <a:prstGeom prst="rect">
            <a:avLst/>
          </a:prstGeom>
          <a:extLst>
            <a:ext uri="{C572A759-6A51-4108-AA02-DFA0A04FC94B}">
              <ma14:wrappingTextBoxFlag xmlns:ma14="http://schemas.microsoft.com/office/mac/drawingml/2011/main" val="1"/>
            </a:ext>
          </a:extLst>
        </p:spPr>
        <p:txBody>
          <a:bodyPr/>
          <a:lstStyle/>
          <a:p>
            <a:pPr lvl="1" marL="1555750" indent="-666750" defTabSz="1877520">
              <a:spcBef>
                <a:spcPts val="3400"/>
              </a:spcBef>
              <a:buSzPct val="100000"/>
              <a:buAutoNum type="arabicPeriod" startAt="1"/>
              <a:defRPr b="1" sz="3600"/>
            </a:pPr>
            <a:r>
              <a:t>Is a work in progress</a:t>
            </a:r>
          </a:p>
          <a:p>
            <a:pPr lvl="1" marL="1555750" indent="-666750" defTabSz="1877520">
              <a:spcBef>
                <a:spcPts val="3400"/>
              </a:spcBef>
              <a:buSzPct val="100000"/>
              <a:buAutoNum type="arabicPeriod" startAt="1"/>
              <a:defRPr b="1" sz="3600"/>
            </a:pPr>
            <a:r>
              <a:t>Try not to fundamentally fail to represent the topic</a:t>
            </a:r>
          </a:p>
          <a:p>
            <a:pPr lvl="1" marL="1555750" indent="-666750" defTabSz="1877520">
              <a:spcBef>
                <a:spcPts val="3400"/>
              </a:spcBef>
              <a:buSzPct val="100000"/>
              <a:buAutoNum type="arabicPeriod" startAt="1"/>
              <a:defRPr b="1" sz="3600"/>
            </a:pPr>
            <a:r>
              <a:t>Approaches for work in progress nature:</a:t>
            </a:r>
          </a:p>
          <a:p>
            <a:pPr lvl="2" marL="2444750" indent="-666750" defTabSz="1877520">
              <a:spcBef>
                <a:spcPts val="3400"/>
              </a:spcBef>
              <a:buSzPct val="100000"/>
              <a:buAutoNum type="arabicPeriod" startAt="1"/>
              <a:defRPr b="1" sz="3600"/>
            </a:pPr>
            <a:r>
              <a:t>Stubs</a:t>
            </a:r>
          </a:p>
          <a:p>
            <a:pPr lvl="2" marL="2444750" indent="-666750" defTabSz="1877520">
              <a:spcBef>
                <a:spcPts val="3400"/>
              </a:spcBef>
              <a:buSzPct val="100000"/>
              <a:buAutoNum type="arabicPeriod" startAt="1"/>
              <a:defRPr b="1" sz="3600"/>
            </a:pPr>
            <a:r>
              <a:t>To-dos section (and their benefits)</a:t>
            </a:r>
          </a:p>
        </p:txBody>
      </p:sp>
      <p:sp>
        <p:nvSpPr>
          <p:cNvPr id="271" name="Custom keywords / search engines:      Sampling of pre-built Bahá'í custom engines (for page opening or searching)"/>
          <p:cNvSpPr txBox="1"/>
          <p:nvPr>
            <p:ph type="body" sz="quarter" idx="1"/>
          </p:nvPr>
        </p:nvSpPr>
        <p:spPr>
          <a:xfrm>
            <a:off x="1759708" y="2312587"/>
            <a:ext cx="22018857" cy="1637609"/>
          </a:xfrm>
          <a:prstGeom prst="rect">
            <a:avLst/>
          </a:prstGeom>
        </p:spPr>
        <p:txBody>
          <a:bodyPr/>
          <a:lstStyle>
            <a:lvl1pPr defTabSz="511809">
              <a:defRPr sz="4300"/>
            </a:lvl1pPr>
          </a:lstStyle>
          <a:p>
            <a:pPr/>
            <a:r>
              <a:t>Illustrating: site policies: Balancing gradualism and comprehensiveness</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8" name="Efficient and effective searching"/>
          <p:cNvSpPr txBox="1"/>
          <p:nvPr>
            <p:ph type="title"/>
          </p:nvPr>
        </p:nvSpPr>
        <p:spPr>
          <a:xfrm>
            <a:off x="1206500" y="1079500"/>
            <a:ext cx="16575418" cy="934779"/>
          </a:xfrm>
          <a:prstGeom prst="rect">
            <a:avLst/>
          </a:prstGeom>
        </p:spPr>
        <p:txBody>
          <a:bodyPr/>
          <a:lstStyle>
            <a:lvl1pPr defTabSz="1560536">
              <a:defRPr spc="-200" sz="5400"/>
            </a:lvl1pPr>
          </a:lstStyle>
          <a:p>
            <a:pPr/>
            <a:r>
              <a:t>Type of content and Site features</a:t>
            </a:r>
          </a:p>
        </p:txBody>
      </p:sp>
      <p:sp>
        <p:nvSpPr>
          <p:cNvPr id="169" name="Specific verses/paragraphs/pages of the Bahá'í Writings…"/>
          <p:cNvSpPr txBox="1"/>
          <p:nvPr>
            <p:ph type="body" idx="21"/>
          </p:nvPr>
        </p:nvSpPr>
        <p:spPr>
          <a:xfrm>
            <a:off x="653411" y="3286611"/>
            <a:ext cx="21971001" cy="8256013"/>
          </a:xfrm>
          <a:prstGeom prst="rect">
            <a:avLst/>
          </a:prstGeom>
          <a:extLst>
            <a:ext uri="{C572A759-6A51-4108-AA02-DFA0A04FC94B}">
              <ma14:wrappingTextBoxFlag xmlns:ma14="http://schemas.microsoft.com/office/mac/drawingml/2011/main" val="1"/>
            </a:ext>
          </a:extLst>
        </p:spPr>
        <p:txBody>
          <a:bodyPr/>
          <a:lstStyle/>
          <a:p>
            <a:pPr lvl="2" marL="1114805" indent="-176021" defTabSz="1877520">
              <a:spcBef>
                <a:spcPts val="3400"/>
              </a:spcBef>
              <a:buClr>
                <a:srgbClr val="000000"/>
              </a:buClr>
              <a:buSzPct val="100000"/>
              <a:buAutoNum type="arabicPeriod" startAt="1"/>
              <a:defRPr sz="3600"/>
            </a:pPr>
            <a:r>
              <a:t> </a:t>
            </a:r>
            <a:r>
              <a:rPr b="1"/>
              <a:t>General type of site content</a:t>
            </a:r>
            <a:r>
              <a:t> (cf. </a:t>
            </a:r>
            <a:r>
              <a:rPr i="1"/>
              <a:t>Lights of Guidance</a:t>
            </a:r>
            <a:r>
              <a:t>)*</a:t>
            </a:r>
          </a:p>
          <a:p>
            <a:pPr lvl="2" marL="1114805" indent="-176021" defTabSz="1877520">
              <a:spcBef>
                <a:spcPts val="3400"/>
              </a:spcBef>
              <a:buClr>
                <a:srgbClr val="000000"/>
              </a:buClr>
              <a:buSzPct val="100000"/>
              <a:buAutoNum type="arabicPeriod" startAt="1"/>
              <a:defRPr sz="3600"/>
            </a:pPr>
            <a:r>
              <a:t> Brief </a:t>
            </a:r>
            <a:r>
              <a:rPr b="1"/>
              <a:t>sampling</a:t>
            </a:r>
            <a:r>
              <a:t> by*</a:t>
            </a:r>
          </a:p>
          <a:p>
            <a:pPr lvl="3" marL="1584197" indent="-176021" defTabSz="1877520">
              <a:spcBef>
                <a:spcPts val="3400"/>
              </a:spcBef>
              <a:buClr>
                <a:srgbClr val="000000"/>
              </a:buClr>
              <a:buSzPct val="100000"/>
              <a:buAutoNum type="arabicPeriod" startAt="1"/>
              <a:defRPr sz="3600"/>
            </a:pPr>
            <a:r>
              <a:t> Main dimensions of categorization</a:t>
            </a:r>
          </a:p>
          <a:p>
            <a:pPr lvl="3" marL="1584197" indent="-176021" defTabSz="1877520">
              <a:spcBef>
                <a:spcPts val="3400"/>
              </a:spcBef>
              <a:buClr>
                <a:srgbClr val="000000"/>
              </a:buClr>
              <a:buSzPct val="100000"/>
              <a:buAutoNum type="arabicPeriod" startAt="1"/>
              <a:defRPr sz="3600"/>
            </a:pPr>
            <a:r>
              <a:t> Other dimensions of categorization</a:t>
            </a:r>
          </a:p>
          <a:p>
            <a:pPr lvl="2" marL="1114805" indent="-176021" defTabSz="1877520">
              <a:spcBef>
                <a:spcPts val="3400"/>
              </a:spcBef>
              <a:buClr>
                <a:srgbClr val="000000"/>
              </a:buClr>
              <a:buSzPct val="100000"/>
              <a:buAutoNum type="arabicPeriod" startAt="1"/>
              <a:defRPr sz="3600"/>
            </a:pPr>
            <a:r>
              <a:t> Key </a:t>
            </a:r>
            <a:r>
              <a:rPr b="1"/>
              <a:t>features</a:t>
            </a:r>
            <a:r>
              <a:t> / </a:t>
            </a:r>
            <a:r>
              <a:rPr b="1"/>
              <a:t>benefits*</a:t>
            </a:r>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3" name="Efficient and effective searching"/>
          <p:cNvSpPr txBox="1"/>
          <p:nvPr>
            <p:ph type="title"/>
          </p:nvPr>
        </p:nvSpPr>
        <p:spPr>
          <a:xfrm>
            <a:off x="1206500" y="1079500"/>
            <a:ext cx="20081632" cy="1503461"/>
          </a:xfrm>
          <a:prstGeom prst="rect">
            <a:avLst/>
          </a:prstGeom>
        </p:spPr>
        <p:txBody>
          <a:bodyPr/>
          <a:lstStyle/>
          <a:p>
            <a:pPr defTabSz="1560536">
              <a:defRPr spc="-200" sz="5400"/>
            </a:pPr>
            <a:r>
              <a:t>Whirlwind tour: samples</a:t>
            </a:r>
            <a:r>
              <a:rPr b="0"/>
              <a:t> along with...</a:t>
            </a:r>
          </a:p>
        </p:txBody>
      </p:sp>
      <p:sp>
        <p:nvSpPr>
          <p:cNvPr id="274" name="Specific verses/paragraphs/pages of the Bahá'í Writings…"/>
          <p:cNvSpPr txBox="1"/>
          <p:nvPr>
            <p:ph type="body" idx="21"/>
          </p:nvPr>
        </p:nvSpPr>
        <p:spPr>
          <a:xfrm>
            <a:off x="966026" y="3935888"/>
            <a:ext cx="21971001" cy="8256014"/>
          </a:xfrm>
          <a:prstGeom prst="rect">
            <a:avLst/>
          </a:prstGeom>
          <a:extLst>
            <a:ext uri="{C572A759-6A51-4108-AA02-DFA0A04FC94B}">
              <ma14:wrappingTextBoxFlag xmlns:ma14="http://schemas.microsoft.com/office/mac/drawingml/2011/main" val="1"/>
            </a:ext>
          </a:extLst>
        </p:spPr>
        <p:txBody>
          <a:bodyPr/>
          <a:lstStyle/>
          <a:p>
            <a:pPr lvl="1" marL="1555750" indent="-666750" defTabSz="1877520">
              <a:spcBef>
                <a:spcPts val="3400"/>
              </a:spcBef>
              <a:buSzPct val="100000"/>
              <a:buAutoNum type="arabicPeriod" startAt="1"/>
              <a:defRPr b="1" sz="3600"/>
            </a:pPr>
            <a:r>
              <a:t>(Not introduced in this presentation)</a:t>
            </a:r>
          </a:p>
        </p:txBody>
      </p:sp>
      <p:sp>
        <p:nvSpPr>
          <p:cNvPr id="275" name="Custom keywords / search engines:      Sampling of pre-built Bahá'í custom engines (for page opening or searching)"/>
          <p:cNvSpPr txBox="1"/>
          <p:nvPr>
            <p:ph type="body" sz="quarter" idx="1"/>
          </p:nvPr>
        </p:nvSpPr>
        <p:spPr>
          <a:xfrm>
            <a:off x="1759708" y="2312587"/>
            <a:ext cx="22018857" cy="1637609"/>
          </a:xfrm>
          <a:prstGeom prst="rect">
            <a:avLst/>
          </a:prstGeom>
        </p:spPr>
        <p:txBody>
          <a:bodyPr/>
          <a:lstStyle>
            <a:lvl1pPr defTabSz="511809">
              <a:defRPr sz="4300"/>
            </a:lvl1pPr>
          </a:lstStyle>
          <a:p>
            <a:pPr/>
            <a:r>
              <a:t>Illustrating: interesting pages/points</a:t>
            </a:r>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7" name="Efficient and effective searching"/>
          <p:cNvSpPr txBox="1"/>
          <p:nvPr>
            <p:ph type="title"/>
          </p:nvPr>
        </p:nvSpPr>
        <p:spPr>
          <a:xfrm>
            <a:off x="1206500" y="1079500"/>
            <a:ext cx="16575418" cy="934779"/>
          </a:xfrm>
          <a:prstGeom prst="rect">
            <a:avLst/>
          </a:prstGeom>
        </p:spPr>
        <p:txBody>
          <a:bodyPr/>
          <a:lstStyle>
            <a:lvl1pPr defTabSz="1279639">
              <a:defRPr spc="-164" sz="4428"/>
            </a:lvl1pPr>
          </a:lstStyle>
          <a:p>
            <a:pPr/>
            <a:r>
              <a:t>Site financing, governance, origins, and change of goals over time</a:t>
            </a:r>
          </a:p>
        </p:txBody>
      </p:sp>
      <p:sp>
        <p:nvSpPr>
          <p:cNvPr id="278" name="Custom keywords / search engines:      Sampling of pre-built Bahá'í custom engines (for page opening or searching)"/>
          <p:cNvSpPr txBox="1"/>
          <p:nvPr>
            <p:ph type="body" sz="quarter" idx="1"/>
          </p:nvPr>
        </p:nvSpPr>
        <p:spPr>
          <a:xfrm>
            <a:off x="1182572" y="2312587"/>
            <a:ext cx="22018856" cy="1637609"/>
          </a:xfrm>
          <a:prstGeom prst="rect">
            <a:avLst/>
          </a:prstGeom>
        </p:spPr>
        <p:txBody>
          <a:bodyPr/>
          <a:lstStyle>
            <a:lvl1pPr defTabSz="511809">
              <a:defRPr sz="3400"/>
            </a:lvl1pPr>
          </a:lstStyle>
          <a:p>
            <a:pPr/>
            <a:r>
              <a:t>Site financing and governance</a:t>
            </a:r>
          </a:p>
        </p:txBody>
      </p:sp>
      <p:sp>
        <p:nvSpPr>
          <p:cNvPr id="279" name="Specific verses/paragraphs/pages of the Bahá'í Writings…"/>
          <p:cNvSpPr txBox="1"/>
          <p:nvPr>
            <p:ph type="body" idx="21"/>
          </p:nvPr>
        </p:nvSpPr>
        <p:spPr>
          <a:xfrm>
            <a:off x="941979" y="3503036"/>
            <a:ext cx="21971001" cy="8256013"/>
          </a:xfrm>
          <a:prstGeom prst="rect">
            <a:avLst/>
          </a:prstGeom>
          <a:extLst>
            <a:ext uri="{C572A759-6A51-4108-AA02-DFA0A04FC94B}">
              <ma14:wrappingTextBoxFlag xmlns:ma14="http://schemas.microsoft.com/office/mac/drawingml/2011/main" val="1"/>
            </a:ext>
          </a:extLst>
        </p:spPr>
        <p:txBody>
          <a:bodyPr/>
          <a:lstStyle/>
          <a:p>
            <a:pPr lvl="1" marL="1555750" indent="-666750" defTabSz="1877520">
              <a:spcBef>
                <a:spcPts val="3400"/>
              </a:spcBef>
              <a:buSzPct val="100000"/>
              <a:buAutoNum type="arabicPeriod" startAt="1"/>
              <a:defRPr sz="3600"/>
            </a:pPr>
            <a:r>
              <a:t>Domain ownership and hosting</a:t>
            </a:r>
          </a:p>
          <a:p>
            <a:pPr lvl="1" marL="1555750" indent="-666750" defTabSz="1877520">
              <a:spcBef>
                <a:spcPts val="3400"/>
              </a:spcBef>
              <a:buSzPct val="100000"/>
              <a:buAutoNum type="arabicPeriod" startAt="1"/>
              <a:defRPr sz="3600"/>
            </a:pPr>
            <a:r>
              <a:t>Sustainability</a:t>
            </a:r>
          </a:p>
          <a:p>
            <a:pPr lvl="1" marL="1555750" indent="-666750" defTabSz="1877520">
              <a:spcBef>
                <a:spcPts val="3400"/>
              </a:spcBef>
              <a:buSzPct val="100000"/>
              <a:buAutoNum type="arabicPeriod" startAt="1"/>
              <a:defRPr sz="3600"/>
            </a:pPr>
            <a:r>
              <a:t>Additional potential costs</a:t>
            </a:r>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1" name="Efficient and effective searching"/>
          <p:cNvSpPr txBox="1"/>
          <p:nvPr>
            <p:ph type="title"/>
          </p:nvPr>
        </p:nvSpPr>
        <p:spPr>
          <a:xfrm>
            <a:off x="1206500" y="1079500"/>
            <a:ext cx="16575418" cy="934779"/>
          </a:xfrm>
          <a:prstGeom prst="rect">
            <a:avLst/>
          </a:prstGeom>
        </p:spPr>
        <p:txBody>
          <a:bodyPr/>
          <a:lstStyle>
            <a:lvl1pPr defTabSz="1279639">
              <a:defRPr spc="-164" sz="4428"/>
            </a:lvl1pPr>
          </a:lstStyle>
          <a:p>
            <a:pPr/>
            <a:r>
              <a:t>Site financing, governance, origins, and change of goals over time</a:t>
            </a:r>
          </a:p>
        </p:txBody>
      </p:sp>
      <p:sp>
        <p:nvSpPr>
          <p:cNvPr id="282" name="Custom keywords / search engines:      Sampling of pre-built Bahá'í custom engines (for page opening or searching)"/>
          <p:cNvSpPr txBox="1"/>
          <p:nvPr>
            <p:ph type="body" sz="quarter" idx="1"/>
          </p:nvPr>
        </p:nvSpPr>
        <p:spPr>
          <a:xfrm>
            <a:off x="1182572" y="2312587"/>
            <a:ext cx="22018856" cy="1637609"/>
          </a:xfrm>
          <a:prstGeom prst="rect">
            <a:avLst/>
          </a:prstGeom>
        </p:spPr>
        <p:txBody>
          <a:bodyPr/>
          <a:lstStyle>
            <a:lvl1pPr defTabSz="511809">
              <a:defRPr sz="3400"/>
            </a:lvl1pPr>
          </a:lstStyle>
          <a:p>
            <a:pPr/>
            <a:r>
              <a:t>Origins</a:t>
            </a:r>
          </a:p>
        </p:txBody>
      </p:sp>
      <p:sp>
        <p:nvSpPr>
          <p:cNvPr id="283" name="Specific verses/paragraphs/pages of the Bahá'í Writings…"/>
          <p:cNvSpPr txBox="1"/>
          <p:nvPr>
            <p:ph type="body" idx="21"/>
          </p:nvPr>
        </p:nvSpPr>
        <p:spPr>
          <a:xfrm>
            <a:off x="941979" y="3503036"/>
            <a:ext cx="21971001" cy="8256013"/>
          </a:xfrm>
          <a:prstGeom prst="rect">
            <a:avLst/>
          </a:prstGeom>
          <a:extLst>
            <a:ext uri="{C572A759-6A51-4108-AA02-DFA0A04FC94B}">
              <ma14:wrappingTextBoxFlag xmlns:ma14="http://schemas.microsoft.com/office/mac/drawingml/2011/main" val="1"/>
            </a:ext>
          </a:extLst>
        </p:spPr>
        <p:txBody>
          <a:bodyPr/>
          <a:lstStyle/>
          <a:p>
            <a:pPr lvl="1" marL="1555750" indent="-666750" defTabSz="1877520">
              <a:spcBef>
                <a:spcPts val="3400"/>
              </a:spcBef>
              <a:buSzPct val="100000"/>
              <a:buAutoNum type="arabicPeriod" startAt="1"/>
              <a:defRPr sz="3600"/>
            </a:pPr>
            <a:r>
              <a:t>Bahá'í College Club handbook</a:t>
            </a:r>
          </a:p>
          <a:p>
            <a:pPr lvl="1" marL="1555750" indent="-666750" defTabSz="1877520">
              <a:spcBef>
                <a:spcPts val="3400"/>
              </a:spcBef>
              <a:buSzPct val="100000"/>
              <a:buAutoNum type="arabicPeriod" startAt="1"/>
              <a:defRPr sz="3600"/>
            </a:pPr>
            <a:r>
              <a:t>Attempt for national College Club handbook</a:t>
            </a:r>
          </a:p>
          <a:p>
            <a:pPr lvl="1" marL="1555750" indent="-666750" defTabSz="1877520">
              <a:spcBef>
                <a:spcPts val="3400"/>
              </a:spcBef>
              <a:buSzPct val="100000"/>
              <a:buAutoNum type="arabicPeriod" startAt="1"/>
              <a:defRPr sz="3600"/>
            </a:pPr>
            <a:r>
              <a:t>Shift to generic planning and knowledge tool</a:t>
            </a:r>
          </a:p>
          <a:p>
            <a:pPr lvl="1" marL="1555750" indent="-666750" defTabSz="1877520">
              <a:spcBef>
                <a:spcPts val="3400"/>
              </a:spcBef>
              <a:buSzPct val="100000"/>
              <a:buAutoNum type="arabicPeriod" startAt="1"/>
              <a:defRPr sz="3600"/>
            </a:pPr>
            <a:r>
              <a:t>Applicability of the wiki approach</a:t>
            </a:r>
          </a:p>
          <a:p>
            <a:pPr lvl="1" marL="1555750" indent="-666750" defTabSz="1877520">
              <a:spcBef>
                <a:spcPts val="3400"/>
              </a:spcBef>
              <a:buSzPct val="100000"/>
              <a:buAutoNum type="arabicPeriod" startAt="1"/>
              <a:defRPr sz="3600"/>
            </a:pPr>
            <a:r>
              <a:t>The chain of wikis used to publish the contents</a:t>
            </a:r>
          </a:p>
        </p:txBody>
      </p:sp>
    </p:spTree>
  </p:cSld>
  <p:clrMapOvr>
    <a:masterClrMapping/>
  </p:clrMapOvr>
  <p:transition xmlns:p14="http://schemas.microsoft.com/office/powerpoint/2010/main" spd="med" advClick="1"/>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5" name="Efficient and effective searching"/>
          <p:cNvSpPr txBox="1"/>
          <p:nvPr>
            <p:ph type="title"/>
          </p:nvPr>
        </p:nvSpPr>
        <p:spPr>
          <a:xfrm>
            <a:off x="1206500" y="1079500"/>
            <a:ext cx="16575418" cy="934779"/>
          </a:xfrm>
          <a:prstGeom prst="rect">
            <a:avLst/>
          </a:prstGeom>
        </p:spPr>
        <p:txBody>
          <a:bodyPr/>
          <a:lstStyle>
            <a:lvl1pPr defTabSz="1279639">
              <a:defRPr spc="-164" sz="4428"/>
            </a:lvl1pPr>
          </a:lstStyle>
          <a:p>
            <a:pPr/>
            <a:r>
              <a:t>Site financing, governance, origins, and change of goals over time</a:t>
            </a:r>
          </a:p>
        </p:txBody>
      </p:sp>
      <p:sp>
        <p:nvSpPr>
          <p:cNvPr id="286" name="Custom keywords / search engines:      Sampling of pre-built Bahá'í custom engines (for page opening or searching)"/>
          <p:cNvSpPr txBox="1"/>
          <p:nvPr>
            <p:ph type="body" sz="quarter" idx="1"/>
          </p:nvPr>
        </p:nvSpPr>
        <p:spPr>
          <a:xfrm>
            <a:off x="1182572" y="2312587"/>
            <a:ext cx="22018856" cy="1637609"/>
          </a:xfrm>
          <a:prstGeom prst="rect">
            <a:avLst/>
          </a:prstGeom>
        </p:spPr>
        <p:txBody>
          <a:bodyPr/>
          <a:lstStyle>
            <a:lvl1pPr defTabSz="511809">
              <a:defRPr sz="3400"/>
            </a:lvl1pPr>
          </a:lstStyle>
          <a:p>
            <a:pPr/>
            <a:r>
              <a:t>Changes of goals over time</a:t>
            </a:r>
          </a:p>
        </p:txBody>
      </p:sp>
      <p:sp>
        <p:nvSpPr>
          <p:cNvPr id="287" name="Specific verses/paragraphs/pages of the Bahá'í Writings…"/>
          <p:cNvSpPr txBox="1"/>
          <p:nvPr>
            <p:ph type="body" idx="21"/>
          </p:nvPr>
        </p:nvSpPr>
        <p:spPr>
          <a:xfrm>
            <a:off x="941979" y="3503036"/>
            <a:ext cx="21971001" cy="8256013"/>
          </a:xfrm>
          <a:prstGeom prst="rect">
            <a:avLst/>
          </a:prstGeom>
          <a:extLst>
            <a:ext uri="{C572A759-6A51-4108-AA02-DFA0A04FC94B}">
              <ma14:wrappingTextBoxFlag xmlns:ma14="http://schemas.microsoft.com/office/mac/drawingml/2011/main" val="1"/>
            </a:ext>
          </a:extLst>
        </p:spPr>
        <p:txBody>
          <a:bodyPr/>
          <a:lstStyle/>
          <a:p>
            <a:pPr lvl="1" marL="1555750" indent="-666750" defTabSz="1877520">
              <a:spcBef>
                <a:spcPts val="3400"/>
              </a:spcBef>
              <a:buSzPct val="100000"/>
              <a:buAutoNum type="arabicPeriod" startAt="1"/>
              <a:defRPr sz="3600"/>
            </a:pPr>
            <a:r>
              <a:t>Shift from compendium more to quote compilation</a:t>
            </a:r>
          </a:p>
          <a:p>
            <a:pPr lvl="2" marL="2444750" indent="-666750" defTabSz="1877520">
              <a:spcBef>
                <a:spcPts val="3400"/>
              </a:spcBef>
              <a:buSzPct val="100000"/>
              <a:buAutoNum type="arabicPeriod" startAt="1"/>
              <a:defRPr sz="3600"/>
            </a:pPr>
            <a:r>
              <a:t>Scholarship</a:t>
            </a:r>
          </a:p>
          <a:p>
            <a:pPr lvl="2" marL="2444750" indent="-666750" defTabSz="1877520">
              <a:spcBef>
                <a:spcPts val="3400"/>
              </a:spcBef>
              <a:buSzPct val="100000"/>
              <a:buAutoNum type="arabicPeriod" startAt="1"/>
              <a:defRPr sz="3600"/>
            </a:pPr>
            <a:r>
              <a:t>Provisional translations</a:t>
            </a:r>
          </a:p>
          <a:p>
            <a:pPr lvl="2" marL="2444750" indent="-666750" defTabSz="1877520">
              <a:spcBef>
                <a:spcPts val="3400"/>
              </a:spcBef>
              <a:buSzPct val="100000"/>
              <a:buAutoNum type="arabicPeriod" startAt="1"/>
              <a:defRPr sz="3600"/>
            </a:pPr>
            <a:r>
              <a:t>Q &amp; A</a:t>
            </a:r>
          </a:p>
          <a:p>
            <a:pPr lvl="2" marL="2444750" indent="-666750" defTabSz="1877520">
              <a:spcBef>
                <a:spcPts val="3400"/>
              </a:spcBef>
              <a:buSzPct val="100000"/>
              <a:buAutoNum type="arabicPeriod" startAt="1"/>
              <a:defRPr sz="3600"/>
            </a:pPr>
            <a:r>
              <a:t>Alternative interpretations</a:t>
            </a:r>
          </a:p>
          <a:p>
            <a:pPr lvl="1" marL="1555750" indent="-666750" defTabSz="1877520">
              <a:spcBef>
                <a:spcPts val="3400"/>
              </a:spcBef>
              <a:buSzPct val="100000"/>
              <a:buAutoNum type="arabicPeriod" startAt="1"/>
              <a:defRPr sz="3600"/>
            </a:pPr>
            <a:r>
              <a:t>Development of Informal wiki chat group (and Bahá'í developers)</a:t>
            </a:r>
          </a:p>
        </p:txBody>
      </p:sp>
    </p:spTree>
  </p:cSld>
  <p:clrMapOvr>
    <a:masterClrMapping/>
  </p:clrMapOvr>
  <p:transition xmlns:p14="http://schemas.microsoft.com/office/powerpoint/2010/main" spd="med" advClick="1"/>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9" name="Efficient and effective searching"/>
          <p:cNvSpPr txBox="1"/>
          <p:nvPr>
            <p:ph type="title"/>
          </p:nvPr>
        </p:nvSpPr>
        <p:spPr>
          <a:xfrm>
            <a:off x="1206500" y="1079500"/>
            <a:ext cx="16575418" cy="934779"/>
          </a:xfrm>
          <a:prstGeom prst="rect">
            <a:avLst/>
          </a:prstGeom>
        </p:spPr>
        <p:txBody>
          <a:bodyPr/>
          <a:lstStyle>
            <a:lvl1pPr defTabSz="1560536">
              <a:defRPr spc="-200" sz="5400"/>
            </a:lvl1pPr>
          </a:lstStyle>
          <a:p>
            <a:pPr/>
            <a:r>
              <a:t>How the site is being used</a:t>
            </a:r>
          </a:p>
        </p:txBody>
      </p:sp>
      <p:sp>
        <p:nvSpPr>
          <p:cNvPr id="290" name="Specific verses/paragraphs/pages of the Bahá'í Writings…"/>
          <p:cNvSpPr txBox="1"/>
          <p:nvPr>
            <p:ph type="body" idx="21"/>
          </p:nvPr>
        </p:nvSpPr>
        <p:spPr>
          <a:xfrm>
            <a:off x="941979" y="3503036"/>
            <a:ext cx="21971001" cy="8256013"/>
          </a:xfrm>
          <a:prstGeom prst="rect">
            <a:avLst/>
          </a:prstGeom>
          <a:extLst>
            <a:ext uri="{C572A759-6A51-4108-AA02-DFA0A04FC94B}">
              <ma14:wrappingTextBoxFlag xmlns:ma14="http://schemas.microsoft.com/office/mac/drawingml/2011/main" val="1"/>
            </a:ext>
          </a:extLst>
        </p:spPr>
        <p:txBody>
          <a:bodyPr/>
          <a:lstStyle/>
          <a:p>
            <a:pPr lvl="1" marL="1555750" indent="-666750" defTabSz="1877520">
              <a:spcBef>
                <a:spcPts val="3400"/>
              </a:spcBef>
              <a:buSzPct val="100000"/>
              <a:buAutoNum type="arabicPeriod" startAt="1"/>
              <a:defRPr sz="3600"/>
            </a:pPr>
            <a:r>
              <a:t>Logs</a:t>
            </a:r>
          </a:p>
          <a:p>
            <a:pPr lvl="1" marL="1555750" indent="-666750" defTabSz="1877520">
              <a:spcBef>
                <a:spcPts val="3400"/>
              </a:spcBef>
              <a:buSzPct val="100000"/>
              <a:buAutoNum type="arabicPeriod" startAt="1"/>
              <a:defRPr sz="3600"/>
            </a:pPr>
            <a:r>
              <a:t>Page counts</a:t>
            </a:r>
          </a:p>
          <a:p>
            <a:pPr lvl="1" marL="1555750" indent="-666750" defTabSz="1877520">
              <a:spcBef>
                <a:spcPts val="3400"/>
              </a:spcBef>
              <a:buSzPct val="100000"/>
              <a:buAutoNum type="arabicPeriod" startAt="1"/>
              <a:defRPr sz="3600"/>
            </a:pPr>
            <a:r>
              <a:t>Alexa rankings*</a:t>
            </a:r>
          </a:p>
          <a:p>
            <a:pPr lvl="1" marL="1555750" indent="-666750" defTabSz="1877520">
              <a:spcBef>
                <a:spcPts val="3400"/>
              </a:spcBef>
              <a:buSzPct val="100000"/>
              <a:buAutoNum type="arabicPeriod" startAt="1"/>
              <a:defRPr sz="3600"/>
            </a:pPr>
            <a:r>
              <a:t>Inadequacy of feedback in general or for scholarship (and non-desire to invade privacy)</a:t>
            </a:r>
          </a:p>
        </p:txBody>
      </p:sp>
    </p:spTree>
  </p:cSld>
  <p:clrMapOvr>
    <a:masterClrMapping/>
  </p:clrMapOvr>
  <p:transition xmlns:p14="http://schemas.microsoft.com/office/powerpoint/2010/main" spd="med" advClick="1"/>
</p:sld>
</file>

<file path=ppt/slides/slide3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2" name="Efficient and effective searching"/>
          <p:cNvSpPr txBox="1"/>
          <p:nvPr>
            <p:ph type="title"/>
          </p:nvPr>
        </p:nvSpPr>
        <p:spPr>
          <a:xfrm>
            <a:off x="1206500" y="1079500"/>
            <a:ext cx="16575418" cy="934779"/>
          </a:xfrm>
          <a:prstGeom prst="rect">
            <a:avLst/>
          </a:prstGeom>
        </p:spPr>
        <p:txBody>
          <a:bodyPr/>
          <a:lstStyle>
            <a:lvl1pPr defTabSz="1560536">
              <a:defRPr spc="-200" sz="5400"/>
            </a:lvl1pPr>
          </a:lstStyle>
          <a:p>
            <a:pPr/>
            <a:r>
              <a:t>How the site is being used</a:t>
            </a:r>
          </a:p>
        </p:txBody>
      </p:sp>
      <p:sp>
        <p:nvSpPr>
          <p:cNvPr id="293" name="Specific verses/paragraphs/pages of the Bahá'í Writings…"/>
          <p:cNvSpPr txBox="1"/>
          <p:nvPr>
            <p:ph type="body" idx="21"/>
          </p:nvPr>
        </p:nvSpPr>
        <p:spPr>
          <a:xfrm>
            <a:off x="813792" y="1879335"/>
            <a:ext cx="21971001" cy="8256014"/>
          </a:xfrm>
          <a:prstGeom prst="rect">
            <a:avLst/>
          </a:prstGeom>
          <a:extLst>
            <a:ext uri="{C572A759-6A51-4108-AA02-DFA0A04FC94B}">
              <ma14:wrappingTextBoxFlag xmlns:ma14="http://schemas.microsoft.com/office/mac/drawingml/2011/main" val="1"/>
            </a:ext>
          </a:extLst>
        </p:spPr>
        <p:txBody>
          <a:bodyPr/>
          <a:lstStyle/>
          <a:p>
            <a:pPr lvl="1" marL="0" indent="457200" algn="ctr" defTabSz="1877520">
              <a:spcBef>
                <a:spcPts val="3400"/>
              </a:spcBef>
              <a:buSzTx/>
              <a:buNone/>
              <a:defRPr sz="3600"/>
            </a:pPr>
            <a:r>
              <a:rPr b="1"/>
              <a:t>Alexa Rankings</a:t>
            </a:r>
          </a:p>
        </p:txBody>
      </p:sp>
      <p:graphicFrame>
        <p:nvGraphicFramePr>
          <p:cNvPr id="294" name="Table"/>
          <p:cNvGraphicFramePr/>
          <p:nvPr/>
        </p:nvGraphicFramePr>
        <p:xfrm>
          <a:off x="588955" y="2689186"/>
          <a:ext cx="22860665" cy="8268713"/>
        </p:xfrm>
        <a:graphic xmlns:a="http://schemas.openxmlformats.org/drawingml/2006/main">
          <a:graphicData uri="http://schemas.openxmlformats.org/drawingml/2006/table">
            <a:tbl>
              <a:tblPr firstCol="1" firstRow="1" lastCol="0" lastRow="0" bandCol="0" bandRow="0" rtl="0">
                <a:tableStyleId>{4C3C2611-4C71-4FC5-86AE-919BDF0F9419}</a:tableStyleId>
              </a:tblPr>
              <a:tblGrid>
                <a:gridCol w="5711991"/>
                <a:gridCol w="10221567"/>
                <a:gridCol w="6771531"/>
                <a:gridCol w="142875"/>
              </a:tblGrid>
              <a:tr h="2570408">
                <a:tc>
                  <a:txBody>
                    <a:bodyPr/>
                    <a:lstStyle/>
                    <a:p>
                      <a:pPr defTabSz="914400">
                        <a:tabLst>
                          <a:tab pos="1663700" algn="l"/>
                        </a:tabLst>
                        <a:defRPr sz="3200"/>
                      </a:pPr>
                    </a:p>
                  </a:txBody>
                  <a:tcPr marL="50800" marR="50800" marT="50800" marB="50800" anchor="ctr" anchorCtr="0" horzOverflow="overflow"/>
                </a:tc>
                <a:tc>
                  <a:txBody>
                    <a:bodyPr/>
                    <a:lstStyle/>
                    <a:p>
                      <a:pPr lvl="1" defTabSz="1877520">
                        <a:lnSpc>
                          <a:spcPct val="90000"/>
                        </a:lnSpc>
                        <a:spcBef>
                          <a:spcPts val="3400"/>
                        </a:spcBef>
                        <a:defRPr b="0" sz="3600"/>
                      </a:pPr>
                      <a:r>
                        <a:t>(Average daily visitors to this site and pageviews on this site over the past 3 months)</a:t>
                      </a:r>
                    </a:p>
                  </a:txBody>
                  <a:tcPr marL="50800" marR="50800" marT="50800" marB="50800" anchor="ctr" anchorCtr="0" horzOverflow="overflow"/>
                </a:tc>
                <a:tc>
                  <a:txBody>
                    <a:bodyPr/>
                    <a:lstStyle/>
                    <a:p>
                      <a:pPr lvl="1" defTabSz="1877520">
                        <a:lnSpc>
                          <a:spcPct val="90000"/>
                        </a:lnSpc>
                        <a:spcBef>
                          <a:spcPts val="3400"/>
                        </a:spcBef>
                        <a:defRPr b="0" sz="3600"/>
                      </a:pPr>
                      <a:r>
                        <a:t>2019 world website ranking (obtained from </a:t>
                      </a:r>
                      <a:r>
                        <a:rPr u="sng">
                          <a:hlinkClick r:id="rId2" invalidUrl="" action="" tgtFrame="" tooltip="" history="1" highlightClick="0" endSnd="0"/>
                        </a:rPr>
                        <a:t>webrate.org</a:t>
                      </a:r>
                      <a:r>
                        <a:t>)</a:t>
                      </a:r>
                    </a:p>
                  </a:txBody>
                  <a:tcPr marL="50800" marR="50800" marT="50800" marB="50800" anchor="ctr" anchorCtr="0" horzOverflow="overflow"/>
                </a:tc>
                <a:tc>
                  <a:txBody>
                    <a:bodyPr/>
                    <a:lstStyle/>
                    <a:p>
                      <a:pPr defTabSz="914400">
                        <a:tabLst>
                          <a:tab pos="1663700" algn="l"/>
                        </a:tabLst>
                        <a:defRPr sz="3100"/>
                      </a:pPr>
                    </a:p>
                  </a:txBody>
                  <a:tcPr marL="50800" marR="50800" marT="50800" marB="50800" anchor="ctr" anchorCtr="0" horzOverflow="overflow"/>
                </a:tc>
              </a:tr>
              <a:tr h="1179430">
                <a:tc>
                  <a:txBody>
                    <a:bodyPr/>
                    <a:lstStyle/>
                    <a:p>
                      <a:pPr defTabSz="914400">
                        <a:tabLst>
                          <a:tab pos="1663700" algn="l"/>
                        </a:tabLst>
                        <a:defRPr sz="3100"/>
                      </a:pPr>
                      <a:r>
                        <a:rPr u="sng">
                          <a:hlinkClick r:id="rId3" invalidUrl="" action="" tgtFrame="" tooltip="" history="1" highlightClick="0" endSnd="0"/>
                        </a:rPr>
                        <a:t>bahai.org</a:t>
                      </a:r>
                      <a:r>
                        <a:t>	</a:t>
                      </a:r>
                    </a:p>
                  </a:txBody>
                  <a:tcPr marL="50800" marR="50800" marT="50800" marB="50800" anchor="ctr" anchorCtr="0" horzOverflow="overflow"/>
                </a:tc>
                <a:tc>
                  <a:txBody>
                    <a:bodyPr/>
                    <a:lstStyle/>
                    <a:p>
                      <a:pPr defTabSz="914400">
                        <a:tabLst>
                          <a:tab pos="1663700" algn="l"/>
                        </a:tabLst>
                      </a:pPr>
                      <a:r>
                        <a:rPr b="1" sz="3100"/>
                        <a:t>185,577</a:t>
                      </a:r>
                    </a:p>
                  </a:txBody>
                  <a:tcPr marL="50800" marR="50800" marT="50800" marB="50800" anchor="ctr" anchorCtr="0" horzOverflow="overflow"/>
                </a:tc>
                <a:tc>
                  <a:txBody>
                    <a:bodyPr/>
                    <a:lstStyle/>
                    <a:p>
                      <a:pPr defTabSz="914400">
                        <a:tabLst>
                          <a:tab pos="1663700" algn="l"/>
                        </a:tabLst>
                      </a:pPr>
                      <a:r>
                        <a:rPr b="1" sz="3100"/>
                        <a:t>120,072</a:t>
                      </a:r>
                    </a:p>
                  </a:txBody>
                  <a:tcPr marL="50800" marR="50800" marT="50800" marB="50800" anchor="ctr" anchorCtr="0" horzOverflow="overflow"/>
                </a:tc>
                <a:tc>
                  <a:txBody>
                    <a:bodyPr/>
                    <a:lstStyle/>
                    <a:p>
                      <a:pPr defTabSz="914400">
                        <a:defRPr sz="3100"/>
                      </a:pPr>
                    </a:p>
                  </a:txBody>
                  <a:tcPr marL="50800" marR="50800" marT="50800" marB="50800" anchor="ctr" anchorCtr="0" horzOverflow="overflow"/>
                </a:tc>
              </a:tr>
              <a:tr h="1179430">
                <a:tc>
                  <a:txBody>
                    <a:bodyPr/>
                    <a:lstStyle/>
                    <a:p>
                      <a:pPr defTabSz="914400">
                        <a:tabLst>
                          <a:tab pos="1663700" algn="l"/>
                        </a:tabLst>
                        <a:defRPr sz="3100"/>
                      </a:pPr>
                      <a:r>
                        <a:rPr u="sng">
                          <a:hlinkClick r:id="rId4" invalidUrl="" action="" tgtFrame="" tooltip="" history="1" highlightClick="0" endSnd="0"/>
                        </a:rPr>
                        <a:t>bahai.us</a:t>
                      </a:r>
                      <a:r>
                        <a:t>	</a:t>
                      </a:r>
                    </a:p>
                  </a:txBody>
                  <a:tcPr marL="50800" marR="50800" marT="50800" marB="50800" anchor="ctr" anchorCtr="0" horzOverflow="overflow"/>
                </a:tc>
                <a:tc>
                  <a:txBody>
                    <a:bodyPr/>
                    <a:lstStyle/>
                    <a:p>
                      <a:pPr defTabSz="914400"/>
                      <a:r>
                        <a:rPr sz="3100"/>
                        <a:t>871 ,769</a:t>
                      </a:r>
                    </a:p>
                  </a:txBody>
                  <a:tcPr marL="50800" marR="50800" marT="50800" marB="50800" anchor="ctr" anchorCtr="0" horzOverflow="overflow"/>
                </a:tc>
                <a:tc>
                  <a:txBody>
                    <a:bodyPr/>
                    <a:lstStyle/>
                    <a:p>
                      <a:pPr defTabSz="914400"/>
                      <a:r>
                        <a:rPr sz="3100"/>
                        <a:t>496,503</a:t>
                      </a:r>
                    </a:p>
                  </a:txBody>
                  <a:tcPr marL="50800" marR="50800" marT="50800" marB="50800" anchor="ctr" anchorCtr="0" horzOverflow="overflow"/>
                </a:tc>
                <a:tc>
                  <a:txBody>
                    <a:bodyPr/>
                    <a:lstStyle/>
                    <a:p>
                      <a:pPr defTabSz="914400">
                        <a:defRPr sz="3100"/>
                      </a:pPr>
                    </a:p>
                  </a:txBody>
                  <a:tcPr marL="50800" marR="50800" marT="50800" marB="50800" anchor="ctr" anchorCtr="0" horzOverflow="overflow"/>
                </a:tc>
              </a:tr>
              <a:tr h="1179430">
                <a:tc>
                  <a:txBody>
                    <a:bodyPr/>
                    <a:lstStyle/>
                    <a:p>
                      <a:pPr defTabSz="914400">
                        <a:tabLst>
                          <a:tab pos="1663700" algn="l"/>
                        </a:tabLst>
                        <a:defRPr sz="3100"/>
                      </a:pPr>
                      <a:r>
                        <a:rPr u="sng">
                          <a:hlinkClick r:id="rId5" invalidUrl="" action="" tgtFrame="" tooltip="" history="1" highlightClick="0" endSnd="0"/>
                        </a:rPr>
                        <a:t>bahaipedia.org</a:t>
                      </a:r>
                      <a:r>
                        <a:t>	</a:t>
                      </a:r>
                    </a:p>
                  </a:txBody>
                  <a:tcPr marL="50800" marR="50800" marT="50800" marB="50800" anchor="ctr" anchorCtr="0" horzOverflow="overflow"/>
                </a:tc>
                <a:tc>
                  <a:txBody>
                    <a:bodyPr/>
                    <a:lstStyle/>
                    <a:p>
                      <a:pPr defTabSz="914400"/>
                      <a:r>
                        <a:rPr sz="3100"/>
                        <a:t>1 ,960,990</a:t>
                      </a:r>
                    </a:p>
                  </a:txBody>
                  <a:tcPr marL="50800" marR="50800" marT="50800" marB="50800" anchor="ctr" anchorCtr="0" horzOverflow="overflow"/>
                </a:tc>
                <a:tc>
                  <a:txBody>
                    <a:bodyPr/>
                    <a:lstStyle/>
                    <a:p>
                      <a:pPr defTabSz="914400"/>
                      <a:r>
                        <a:rPr sz="3100"/>
                        <a:t>1,736,324</a:t>
                      </a:r>
                    </a:p>
                  </a:txBody>
                  <a:tcPr marL="50800" marR="50800" marT="50800" marB="50800" anchor="ctr" anchorCtr="0" horzOverflow="overflow"/>
                </a:tc>
                <a:tc>
                  <a:txBody>
                    <a:bodyPr/>
                    <a:lstStyle/>
                    <a:p>
                      <a:pPr defTabSz="914400">
                        <a:defRPr sz="3100"/>
                      </a:pPr>
                    </a:p>
                  </a:txBody>
                  <a:tcPr marL="50800" marR="50800" marT="50800" marB="50800" anchor="ctr" anchorCtr="0" horzOverflow="overflow"/>
                </a:tc>
              </a:tr>
              <a:tr h="1179430">
                <a:tc>
                  <a:txBody>
                    <a:bodyPr/>
                    <a:lstStyle/>
                    <a:p>
                      <a:pPr defTabSz="914400">
                        <a:tabLst>
                          <a:tab pos="1663700" algn="l"/>
                        </a:tabLst>
                        <a:defRPr sz="3100"/>
                      </a:pPr>
                      <a:r>
                        <a:rPr u="sng">
                          <a:hlinkClick r:id="rId6" invalidUrl="" action="" tgtFrame="" tooltip="" history="1" highlightClick="0" endSnd="0"/>
                        </a:rPr>
                        <a:t>bahai-library.com</a:t>
                      </a:r>
                      <a:r>
                        <a:t>	</a:t>
                      </a:r>
                    </a:p>
                  </a:txBody>
                  <a:tcPr marL="50800" marR="50800" marT="50800" marB="50800" anchor="ctr" anchorCtr="0" horzOverflow="overflow"/>
                </a:tc>
                <a:tc>
                  <a:txBody>
                    <a:bodyPr/>
                    <a:lstStyle/>
                    <a:p>
                      <a:pPr defTabSz="914400"/>
                      <a:r>
                        <a:rPr sz="3100"/>
                        <a:t>800,380</a:t>
                      </a:r>
                    </a:p>
                  </a:txBody>
                  <a:tcPr marL="50800" marR="50800" marT="50800" marB="50800" anchor="ctr" anchorCtr="0" horzOverflow="overflow"/>
                </a:tc>
                <a:tc>
                  <a:txBody>
                    <a:bodyPr/>
                    <a:lstStyle/>
                    <a:p>
                      <a:pPr defTabSz="914400"/>
                      <a:r>
                        <a:rPr sz="3100"/>
                        <a:t>276,399</a:t>
                      </a:r>
                    </a:p>
                  </a:txBody>
                  <a:tcPr marL="50800" marR="50800" marT="50800" marB="50800" anchor="ctr" anchorCtr="0" horzOverflow="overflow"/>
                </a:tc>
                <a:tc>
                  <a:txBody>
                    <a:bodyPr/>
                    <a:lstStyle/>
                    <a:p>
                      <a:pPr defTabSz="914400">
                        <a:defRPr sz="3100"/>
                      </a:pPr>
                    </a:p>
                  </a:txBody>
                  <a:tcPr marL="50800" marR="50800" marT="50800" marB="50800" anchor="ctr" anchorCtr="0" horzOverflow="overflow"/>
                </a:tc>
              </a:tr>
              <a:tr h="1179430">
                <a:tc>
                  <a:txBody>
                    <a:bodyPr/>
                    <a:lstStyle/>
                    <a:p>
                      <a:pPr defTabSz="914400">
                        <a:tabLst>
                          <a:tab pos="1663700" algn="l"/>
                        </a:tabLst>
                        <a:defRPr b="0"/>
                      </a:pPr>
                      <a:r>
                        <a:rPr b="1" sz="3100"/>
                        <a:t>bahai.media </a:t>
                      </a:r>
                    </a:p>
                  </a:txBody>
                  <a:tcPr marL="50800" marR="50800" marT="50800" marB="50800" anchor="ctr" anchorCtr="0" horzOverflow="overflow"/>
                </a:tc>
                <a:tc>
                  <a:txBody>
                    <a:bodyPr/>
                    <a:lstStyle/>
                    <a:p>
                      <a:pPr defTabSz="914400"/>
                      <a:r>
                        <a:rPr sz="3100"/>
                        <a:t>8 ,571,312</a:t>
                      </a:r>
                    </a:p>
                  </a:txBody>
                  <a:tcPr marL="50800" marR="50800" marT="50800" marB="50800" anchor="ctr" anchorCtr="0" horzOverflow="overflow"/>
                </a:tc>
                <a:tc>
                  <a:txBody>
                    <a:bodyPr/>
                    <a:lstStyle/>
                    <a:p>
                      <a:pPr defTabSz="914400"/>
                      <a:r>
                        <a:rPr sz="3100"/>
                        <a:t>	(N/A)</a:t>
                      </a:r>
                    </a:p>
                  </a:txBody>
                  <a:tcPr marL="50800" marR="50800" marT="50800" marB="50800" anchor="ctr" anchorCtr="0" horzOverflow="overflow"/>
                </a:tc>
                <a:tc>
                  <a:txBody>
                    <a:bodyPr/>
                    <a:lstStyle/>
                    <a:p>
                      <a:pPr defTabSz="914400">
                        <a:defRPr sz="3100"/>
                      </a:pPr>
                    </a:p>
                  </a:txBody>
                  <a:tcPr marL="50800" marR="50800" marT="50800" marB="50800" anchor="ctr" anchorCtr="0" horzOverflow="overflow"/>
                </a:tc>
              </a:tr>
              <a:tr h="1179430">
                <a:tc>
                  <a:txBody>
                    <a:bodyPr/>
                    <a:lstStyle/>
                    <a:p>
                      <a:pPr defTabSz="914400">
                        <a:tabLst>
                          <a:tab pos="1663700" algn="l"/>
                        </a:tabLst>
                        <a:defRPr b="0"/>
                      </a:pPr>
                      <a:r>
                        <a:rPr b="1" sz="3100"/>
                        <a:t>bahai.works	</a:t>
                      </a:r>
                    </a:p>
                  </a:txBody>
                  <a:tcPr marL="50800" marR="50800" marT="50800" marB="50800" anchor="ctr" anchorCtr="0" horzOverflow="overflow"/>
                </a:tc>
                <a:tc>
                  <a:txBody>
                    <a:bodyPr/>
                    <a:lstStyle/>
                    <a:p>
                      <a:pPr defTabSz="914400"/>
                      <a:r>
                        <a:rPr sz="3100"/>
                        <a:t>3,420,908</a:t>
                      </a:r>
                    </a:p>
                  </a:txBody>
                  <a:tcPr marL="50800" marR="50800" marT="50800" marB="50800" anchor="ctr" anchorCtr="0" horzOverflow="overflow"/>
                </a:tc>
                <a:tc>
                  <a:txBody>
                    <a:bodyPr/>
                    <a:lstStyle/>
                    <a:p>
                      <a:pPr defTabSz="914400"/>
                      <a:r>
                        <a:rPr sz="3100"/>
                        <a:t>	(N/A)</a:t>
                      </a:r>
                    </a:p>
                  </a:txBody>
                  <a:tcPr marL="50800" marR="50800" marT="50800" marB="50800" anchor="ctr" anchorCtr="0" horzOverflow="overflow"/>
                </a:tc>
                <a:tc>
                  <a:txBody>
                    <a:bodyPr/>
                    <a:lstStyle/>
                    <a:p>
                      <a:pPr defTabSz="914400">
                        <a:defRPr sz="3100"/>
                      </a:pPr>
                    </a:p>
                  </a:txBody>
                  <a:tcPr marL="50800" marR="50800" marT="50800" marB="50800" anchor="ctr" anchorCtr="0" horzOverflow="overflow"/>
                </a:tc>
              </a:tr>
              <a:tr h="1179430">
                <a:tc>
                  <a:txBody>
                    <a:bodyPr/>
                    <a:lstStyle/>
                    <a:p>
                      <a:pPr defTabSz="914400">
                        <a:tabLst>
                          <a:tab pos="1663700" algn="l"/>
                        </a:tabLst>
                        <a:defRPr sz="3100"/>
                      </a:pPr>
                      <a:r>
                        <a:rPr u="sng">
                          <a:hlinkClick r:id="rId7" invalidUrl="" action="" tgtFrame="" tooltip="" history="1" highlightClick="0" endSnd="0"/>
                        </a:rPr>
                        <a:t>bahai9.com</a:t>
                      </a:r>
                      <a:r>
                        <a:t>	</a:t>
                      </a:r>
                    </a:p>
                  </a:txBody>
                  <a:tcPr marL="50800" marR="50800" marT="50800" marB="50800" anchor="ctr" anchorCtr="0" horzOverflow="overflow"/>
                </a:tc>
                <a:tc>
                  <a:txBody>
                    <a:bodyPr/>
                    <a:lstStyle/>
                    <a:p>
                      <a:pPr defTabSz="914400"/>
                      <a:r>
                        <a:rPr sz="3100"/>
                        <a:t>N/A	</a:t>
                      </a:r>
                    </a:p>
                  </a:txBody>
                  <a:tcPr marL="50800" marR="50800" marT="50800" marB="50800" anchor="ctr" anchorCtr="0" horzOverflow="overflow"/>
                </a:tc>
                <a:tc>
                  <a:txBody>
                    <a:bodyPr/>
                    <a:lstStyle/>
                    <a:p>
                      <a:pPr defTabSz="914400"/>
                      <a:r>
                        <a:rPr sz="3100"/>
                        <a:t>2,297,748</a:t>
                      </a:r>
                    </a:p>
                  </a:txBody>
                  <a:tcPr marL="50800" marR="50800" marT="50800" marB="50800" anchor="ctr" anchorCtr="0" horzOverflow="overflow"/>
                </a:tc>
                <a:tc>
                  <a:txBody>
                    <a:bodyPr/>
                    <a:lstStyle/>
                    <a:p>
                      <a:pPr defTabSz="914400">
                        <a:defRPr sz="3100"/>
                      </a:pPr>
                    </a:p>
                  </a:txBody>
                  <a:tcPr marL="50800" marR="50800" marT="50800" marB="50800" anchor="ctr" anchorCtr="0" horzOverflow="overflow"/>
                </a:tc>
              </a:tr>
            </a:tbl>
          </a:graphicData>
        </a:graphic>
      </p:graphicFrame>
    </p:spTree>
  </p:cSld>
  <p:clrMapOvr>
    <a:masterClrMapping/>
  </p:clrMapOvr>
  <p:transition xmlns:p14="http://schemas.microsoft.com/office/powerpoint/2010/main" spd="med" advClick="1"/>
</p:sld>
</file>

<file path=ppt/slides/slide3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6" name="Efficient and effective searching"/>
          <p:cNvSpPr txBox="1"/>
          <p:nvPr>
            <p:ph type="title"/>
          </p:nvPr>
        </p:nvSpPr>
        <p:spPr>
          <a:xfrm>
            <a:off x="1206500" y="1079500"/>
            <a:ext cx="16575418" cy="934779"/>
          </a:xfrm>
          <a:prstGeom prst="rect">
            <a:avLst/>
          </a:prstGeom>
        </p:spPr>
        <p:txBody>
          <a:bodyPr/>
          <a:lstStyle>
            <a:lvl1pPr defTabSz="1560536">
              <a:defRPr spc="-200" sz="5400"/>
            </a:lvl1pPr>
          </a:lstStyle>
          <a:p>
            <a:pPr/>
            <a:r>
              <a:t>Use with other tools</a:t>
            </a:r>
          </a:p>
        </p:txBody>
      </p:sp>
      <p:sp>
        <p:nvSpPr>
          <p:cNvPr id="297" name="Specific verses/paragraphs/pages of the Bahá'í Writings…"/>
          <p:cNvSpPr txBox="1"/>
          <p:nvPr>
            <p:ph type="body" idx="21"/>
          </p:nvPr>
        </p:nvSpPr>
        <p:spPr>
          <a:xfrm>
            <a:off x="941979" y="3503036"/>
            <a:ext cx="21971001" cy="8256013"/>
          </a:xfrm>
          <a:prstGeom prst="rect">
            <a:avLst/>
          </a:prstGeom>
          <a:extLst>
            <a:ext uri="{C572A759-6A51-4108-AA02-DFA0A04FC94B}">
              <ma14:wrappingTextBoxFlag xmlns:ma14="http://schemas.microsoft.com/office/mac/drawingml/2011/main" val="1"/>
            </a:ext>
          </a:extLst>
        </p:spPr>
        <p:txBody>
          <a:bodyPr/>
          <a:lstStyle/>
          <a:p>
            <a:pPr lvl="1" marL="1555750" indent="-666750" defTabSz="1877520">
              <a:spcBef>
                <a:spcPts val="3400"/>
              </a:spcBef>
              <a:buSzPct val="100000"/>
              <a:buAutoNum type="arabicPeriod" startAt="1"/>
              <a:defRPr sz="3600"/>
            </a:pPr>
            <a:r>
              <a:t>Shortcuts video</a:t>
            </a:r>
          </a:p>
          <a:p>
            <a:pPr lvl="1" marL="1555750" indent="-666750" defTabSz="1877520">
              <a:spcBef>
                <a:spcPts val="3400"/>
              </a:spcBef>
              <a:buSzPct val="100000"/>
              <a:buAutoNum type="arabicPeriod" startAt="1"/>
              <a:defRPr sz="3600"/>
            </a:pPr>
            <a:r>
              <a:t>Bahaiwritings (and video) with links to B9</a:t>
            </a:r>
          </a:p>
          <a:p>
            <a:pPr lvl="1" marL="1555750" indent="-666750" defTabSz="1877520">
              <a:spcBef>
                <a:spcPts val="3400"/>
              </a:spcBef>
              <a:buSzPct val="100000"/>
              <a:buAutoNum type="arabicPeriod" startAt="1"/>
              <a:defRPr sz="3600"/>
            </a:pPr>
            <a:r>
              <a:t>Discord Bot</a:t>
            </a:r>
          </a:p>
          <a:p>
            <a:pPr lvl="1" marL="1555750" indent="-666750" defTabSz="1877520">
              <a:spcBef>
                <a:spcPts val="3400"/>
              </a:spcBef>
              <a:buSzPct val="100000"/>
              <a:buAutoNum type="arabicPeriod" startAt="1"/>
              <a:defRPr sz="3600"/>
            </a:pPr>
            <a:r>
              <a:t>MapText</a:t>
            </a:r>
          </a:p>
          <a:p>
            <a:pPr lvl="1" marL="1555750" indent="-666750" defTabSz="1877520">
              <a:spcBef>
                <a:spcPts val="3400"/>
              </a:spcBef>
              <a:buSzPct val="100000"/>
              <a:buAutoNum type="arabicPeriod" startAt="1"/>
              <a:defRPr sz="3600"/>
            </a:pPr>
            <a:r>
              <a:t>Open wiki edit page add-on</a:t>
            </a:r>
          </a:p>
          <a:p>
            <a:pPr lvl="1" marL="1555750" indent="-666750" defTabSz="1877520">
              <a:spcBef>
                <a:spcPts val="3400"/>
              </a:spcBef>
              <a:buSzPct val="100000"/>
              <a:buAutoNum type="arabicPeriod" startAt="1"/>
              <a:defRPr sz="3600"/>
            </a:pPr>
            <a:r>
              <a:t>jump-to-anchor</a:t>
            </a:r>
          </a:p>
          <a:p>
            <a:pPr lvl="1" marL="1555750" indent="-666750" defTabSz="1877520">
              <a:spcBef>
                <a:spcPts val="3400"/>
              </a:spcBef>
              <a:buSzPct val="100000"/>
              <a:buAutoNum type="arabicPeriod" startAt="1"/>
              <a:defRPr sz="3600"/>
            </a:pPr>
            <a:r>
              <a:t>append-to-clipboard</a:t>
            </a:r>
          </a:p>
          <a:p>
            <a:pPr lvl="1" marL="1555750" indent="-666750" defTabSz="1877520">
              <a:spcBef>
                <a:spcPts val="3400"/>
              </a:spcBef>
              <a:buSzPct val="100000"/>
              <a:buAutoNum type="arabicPeriod" startAt="1"/>
              <a:defRPr sz="3600"/>
            </a:pPr>
            <a:r>
              <a:t>Bahá'í Reference Library Wiki Overlay</a:t>
            </a:r>
          </a:p>
          <a:p>
            <a:pPr lvl="1" marL="1555750" indent="-666750" defTabSz="1877520">
              <a:spcBef>
                <a:spcPts val="3400"/>
              </a:spcBef>
              <a:buSzPct val="100000"/>
              <a:buAutoNum type="arabicPeriod" startAt="1"/>
              <a:defRPr sz="3600"/>
            </a:pPr>
            <a:r>
              <a:t>Indexes project</a:t>
            </a:r>
          </a:p>
        </p:txBody>
      </p:sp>
    </p:spTree>
  </p:cSld>
  <p:clrMapOvr>
    <a:masterClrMapping/>
  </p:clrMapOvr>
  <p:transition xmlns:p14="http://schemas.microsoft.com/office/powerpoint/2010/main" spd="med" advClick="1"/>
</p:sld>
</file>

<file path=ppt/slides/slide3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9" name="Efficient and effective searching"/>
          <p:cNvSpPr txBox="1"/>
          <p:nvPr>
            <p:ph type="title"/>
          </p:nvPr>
        </p:nvSpPr>
        <p:spPr>
          <a:xfrm>
            <a:off x="1206500" y="1079500"/>
            <a:ext cx="21441958" cy="1110344"/>
          </a:xfrm>
          <a:prstGeom prst="rect">
            <a:avLst/>
          </a:prstGeom>
        </p:spPr>
        <p:txBody>
          <a:bodyPr/>
          <a:lstStyle>
            <a:lvl1pPr defTabSz="1326455">
              <a:defRPr spc="-170" sz="4590"/>
            </a:lvl1pPr>
          </a:lstStyle>
          <a:p>
            <a:pPr/>
            <a:r>
              <a:t>Project successes, challenges, shortcomings, major to-dos, and anticipated future</a:t>
            </a:r>
          </a:p>
        </p:txBody>
      </p:sp>
      <p:sp>
        <p:nvSpPr>
          <p:cNvPr id="300" name="Custom keywords / search engines:      Sampling of pre-built Bahá'í custom engines (for page opening or searching)"/>
          <p:cNvSpPr txBox="1"/>
          <p:nvPr>
            <p:ph type="body" sz="quarter" idx="1"/>
          </p:nvPr>
        </p:nvSpPr>
        <p:spPr>
          <a:xfrm>
            <a:off x="1182572" y="2312587"/>
            <a:ext cx="22018856" cy="1637609"/>
          </a:xfrm>
          <a:prstGeom prst="rect">
            <a:avLst/>
          </a:prstGeom>
        </p:spPr>
        <p:txBody>
          <a:bodyPr/>
          <a:lstStyle>
            <a:lvl1pPr defTabSz="511809">
              <a:defRPr sz="3400"/>
            </a:lvl1pPr>
          </a:lstStyle>
          <a:p>
            <a:pPr/>
            <a:r>
              <a:t>Successes, challenges</a:t>
            </a:r>
          </a:p>
        </p:txBody>
      </p:sp>
      <p:sp>
        <p:nvSpPr>
          <p:cNvPr id="301" name="Specific verses/paragraphs/pages of the Bahá'í Writings…"/>
          <p:cNvSpPr txBox="1"/>
          <p:nvPr>
            <p:ph type="body" idx="21"/>
          </p:nvPr>
        </p:nvSpPr>
        <p:spPr>
          <a:xfrm>
            <a:off x="941979" y="3503036"/>
            <a:ext cx="21971001" cy="8256013"/>
          </a:xfrm>
          <a:prstGeom prst="rect">
            <a:avLst/>
          </a:prstGeom>
          <a:extLst>
            <a:ext uri="{C572A759-6A51-4108-AA02-DFA0A04FC94B}">
              <ma14:wrappingTextBoxFlag xmlns:ma14="http://schemas.microsoft.com/office/mac/drawingml/2011/main" val="1"/>
            </a:ext>
          </a:extLst>
        </p:spPr>
        <p:txBody>
          <a:bodyPr/>
          <a:lstStyle/>
          <a:p>
            <a:pPr lvl="1" marL="1415732" indent="-606742" defTabSz="1708543">
              <a:spcBef>
                <a:spcPts val="3000"/>
              </a:spcBef>
              <a:buSzPct val="100000"/>
              <a:buAutoNum type="arabicPeriod" startAt="1"/>
              <a:defRPr sz="3276"/>
            </a:pPr>
            <a:r>
              <a:t>Successes</a:t>
            </a:r>
          </a:p>
          <a:p>
            <a:pPr lvl="2" marL="2224722" indent="-606742" defTabSz="1708543">
              <a:spcBef>
                <a:spcPts val="3000"/>
              </a:spcBef>
              <a:buSzPct val="100000"/>
              <a:buAutoNum type="arabicPeriod" startAt="1"/>
              <a:defRPr sz="3276"/>
            </a:pPr>
            <a:r>
              <a:t>Ability to return to site and use it</a:t>
            </a:r>
          </a:p>
          <a:p>
            <a:pPr lvl="2" marL="2224722" indent="-606742" defTabSz="1708543">
              <a:spcBef>
                <a:spcPts val="3000"/>
              </a:spcBef>
              <a:buSzPct val="100000"/>
              <a:buAutoNum type="arabicPeriod" startAt="1"/>
              <a:defRPr sz="3276"/>
            </a:pPr>
            <a:r>
              <a:t>Wikipedia citing from it</a:t>
            </a:r>
          </a:p>
          <a:p>
            <a:pPr lvl="2" marL="2224722" indent="-606742" defTabSz="1708543">
              <a:spcBef>
                <a:spcPts val="3000"/>
              </a:spcBef>
              <a:buSzPct val="100000"/>
              <a:buAutoNum type="arabicPeriod" startAt="1"/>
              <a:defRPr sz="3276"/>
            </a:pPr>
            <a:r>
              <a:t>Positive personal feedback</a:t>
            </a:r>
          </a:p>
          <a:p>
            <a:pPr lvl="1" marL="1415732" indent="-606742" defTabSz="1708543">
              <a:spcBef>
                <a:spcPts val="3000"/>
              </a:spcBef>
              <a:buSzPct val="100000"/>
              <a:buAutoNum type="arabicPeriod" startAt="1"/>
              <a:defRPr sz="3276"/>
            </a:pPr>
            <a:r>
              <a:t>Challenges</a:t>
            </a:r>
          </a:p>
          <a:p>
            <a:pPr lvl="2" marL="2224722" indent="-606742" defTabSz="1708543">
              <a:spcBef>
                <a:spcPts val="3000"/>
              </a:spcBef>
              <a:buSzPct val="100000"/>
              <a:buAutoNum type="arabicPeriod" startAt="1"/>
              <a:defRPr sz="3276"/>
            </a:pPr>
            <a:r>
              <a:t>Lack of support</a:t>
            </a:r>
          </a:p>
          <a:p>
            <a:pPr lvl="2" marL="2224722" indent="-606742" defTabSz="1708543">
              <a:spcBef>
                <a:spcPts val="3000"/>
              </a:spcBef>
              <a:buSzPct val="100000"/>
              <a:buAutoNum type="arabicPeriod" startAt="1"/>
              <a:defRPr sz="3276"/>
            </a:pPr>
            <a:r>
              <a:t>Mistrust</a:t>
            </a:r>
          </a:p>
          <a:p>
            <a:pPr lvl="2" marL="2224722" indent="-606742" defTabSz="1708543">
              <a:spcBef>
                <a:spcPts val="3000"/>
              </a:spcBef>
              <a:buSzPct val="100000"/>
              <a:buAutoNum type="arabicPeriod" startAt="1"/>
              <a:defRPr sz="3276"/>
            </a:pPr>
            <a:r>
              <a:t>Lack of awareness of importance and use</a:t>
            </a:r>
          </a:p>
          <a:p>
            <a:pPr lvl="2" marL="2224722" indent="-606742" defTabSz="1708543">
              <a:spcBef>
                <a:spcPts val="3000"/>
              </a:spcBef>
              <a:buSzPct val="100000"/>
              <a:buAutoNum type="arabicPeriod" startAt="1"/>
              <a:defRPr sz="3276"/>
            </a:pPr>
            <a:r>
              <a:t>Spam</a:t>
            </a:r>
          </a:p>
          <a:p>
            <a:pPr lvl="2" marL="2224722" indent="-606742" defTabSz="1708543">
              <a:spcBef>
                <a:spcPts val="3000"/>
              </a:spcBef>
              <a:buSzPct val="100000"/>
              <a:buAutoNum type="arabicPeriod" startAt="1"/>
              <a:defRPr sz="3276"/>
            </a:pPr>
            <a:r>
              <a:t>Personal health</a:t>
            </a:r>
          </a:p>
        </p:txBody>
      </p:sp>
    </p:spTree>
  </p:cSld>
  <p:clrMapOvr>
    <a:masterClrMapping/>
  </p:clrMapOvr>
  <p:transition xmlns:p14="http://schemas.microsoft.com/office/powerpoint/2010/main" spd="med" advClick="1"/>
</p:sld>
</file>

<file path=ppt/slides/slide3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3" name="Efficient and effective searching"/>
          <p:cNvSpPr txBox="1"/>
          <p:nvPr>
            <p:ph type="title"/>
          </p:nvPr>
        </p:nvSpPr>
        <p:spPr>
          <a:xfrm>
            <a:off x="1206500" y="1079500"/>
            <a:ext cx="21441958" cy="1110344"/>
          </a:xfrm>
          <a:prstGeom prst="rect">
            <a:avLst/>
          </a:prstGeom>
        </p:spPr>
        <p:txBody>
          <a:bodyPr/>
          <a:lstStyle>
            <a:lvl1pPr defTabSz="1326455">
              <a:defRPr spc="-170" sz="4590"/>
            </a:lvl1pPr>
          </a:lstStyle>
          <a:p>
            <a:pPr/>
            <a:r>
              <a:t>Project successes, challenges, shortcomings, major to-dos, and anticipated future</a:t>
            </a:r>
          </a:p>
        </p:txBody>
      </p:sp>
      <p:sp>
        <p:nvSpPr>
          <p:cNvPr id="304" name="Custom keywords / search engines:      Sampling of pre-built Bahá'í custom engines (for page opening or searching)"/>
          <p:cNvSpPr txBox="1"/>
          <p:nvPr>
            <p:ph type="body" sz="quarter" idx="1"/>
          </p:nvPr>
        </p:nvSpPr>
        <p:spPr>
          <a:xfrm>
            <a:off x="1182572" y="2312587"/>
            <a:ext cx="22018856" cy="1637609"/>
          </a:xfrm>
          <a:prstGeom prst="rect">
            <a:avLst/>
          </a:prstGeom>
        </p:spPr>
        <p:txBody>
          <a:bodyPr/>
          <a:lstStyle>
            <a:lvl1pPr defTabSz="511809">
              <a:defRPr sz="3400"/>
            </a:lvl1pPr>
          </a:lstStyle>
          <a:p>
            <a:pPr/>
            <a:r>
              <a:t>Shortcomings, to-dos</a:t>
            </a:r>
          </a:p>
        </p:txBody>
      </p:sp>
      <p:sp>
        <p:nvSpPr>
          <p:cNvPr id="305" name="Specific verses/paragraphs/pages of the Bahá'í Writings…"/>
          <p:cNvSpPr txBox="1"/>
          <p:nvPr>
            <p:ph type="body" idx="21"/>
          </p:nvPr>
        </p:nvSpPr>
        <p:spPr>
          <a:xfrm>
            <a:off x="941979" y="3503036"/>
            <a:ext cx="21971001" cy="8256013"/>
          </a:xfrm>
          <a:prstGeom prst="rect">
            <a:avLst/>
          </a:prstGeom>
          <a:extLst>
            <a:ext uri="{C572A759-6A51-4108-AA02-DFA0A04FC94B}">
              <ma14:wrappingTextBoxFlag xmlns:ma14="http://schemas.microsoft.com/office/mac/drawingml/2011/main" val="1"/>
            </a:ext>
          </a:extLst>
        </p:spPr>
        <p:txBody>
          <a:bodyPr/>
          <a:lstStyle/>
          <a:p>
            <a:pPr lvl="1" marL="1555750" indent="-666750" defTabSz="1877520">
              <a:spcBef>
                <a:spcPts val="3400"/>
              </a:spcBef>
              <a:buSzPct val="100000"/>
              <a:buAutoNum type="arabicPeriod" startAt="1"/>
              <a:defRPr sz="3600"/>
            </a:pPr>
            <a:r>
              <a:t>Weaknesses relative to Bahaipedia*</a:t>
            </a:r>
          </a:p>
          <a:p>
            <a:pPr lvl="1" marL="1555750" indent="-666750" defTabSz="1877520">
              <a:spcBef>
                <a:spcPts val="3400"/>
              </a:spcBef>
              <a:buSzPct val="100000"/>
              <a:buAutoNum type="arabicPeriod" startAt="1"/>
              <a:defRPr sz="3600"/>
            </a:pPr>
            <a:r>
              <a:t>Deficiencies</a:t>
            </a:r>
          </a:p>
          <a:p>
            <a:pPr lvl="2" marL="2444750" indent="-666750" defTabSz="1877520">
              <a:spcBef>
                <a:spcPts val="3400"/>
              </a:spcBef>
              <a:buSzPct val="100000"/>
              <a:buAutoNum type="arabicPeriod" startAt="1"/>
              <a:defRPr sz="3600"/>
            </a:pPr>
            <a:r>
              <a:t>Pages still under construction</a:t>
            </a:r>
          </a:p>
          <a:p>
            <a:pPr lvl="2" marL="2444750" indent="-666750" defTabSz="1877520">
              <a:spcBef>
                <a:spcPts val="3400"/>
              </a:spcBef>
              <a:buSzPct val="100000"/>
              <a:buAutoNum type="arabicPeriod" startAt="1"/>
              <a:defRPr sz="3600"/>
            </a:pPr>
            <a:r>
              <a:t>Unneeded pages</a:t>
            </a:r>
          </a:p>
          <a:p>
            <a:pPr lvl="2" marL="2444750" indent="-666750" defTabSz="1877520">
              <a:spcBef>
                <a:spcPts val="3400"/>
              </a:spcBef>
              <a:buSzPct val="100000"/>
              <a:buAutoNum type="arabicPeriod" startAt="1"/>
              <a:defRPr sz="3600"/>
            </a:pPr>
            <a:r>
              <a:t>Need for greater diversity of thought (editor types)</a:t>
            </a:r>
          </a:p>
          <a:p>
            <a:pPr lvl="2" marL="2444750" indent="-666750" defTabSz="1877520">
              <a:spcBef>
                <a:spcPts val="3400"/>
              </a:spcBef>
              <a:buSzPct val="100000"/>
              <a:buAutoNum type="arabicPeriod" startAt="1"/>
              <a:defRPr sz="3600"/>
            </a:pPr>
            <a:r>
              <a:t>Lop-sided or missing content</a:t>
            </a:r>
          </a:p>
          <a:p>
            <a:pPr lvl="1" marL="1555750" indent="-666750" defTabSz="1877520">
              <a:spcBef>
                <a:spcPts val="3400"/>
              </a:spcBef>
              <a:buSzPct val="100000"/>
              <a:buAutoNum type="arabicPeriod" startAt="1"/>
              <a:defRPr sz="3600"/>
            </a:pPr>
            <a:r>
              <a:t>General to-dos</a:t>
            </a:r>
          </a:p>
        </p:txBody>
      </p:sp>
    </p:spTree>
  </p:cSld>
  <p:clrMapOvr>
    <a:masterClrMapping/>
  </p:clrMapOvr>
  <p:transition xmlns:p14="http://schemas.microsoft.com/office/powerpoint/2010/main" spd="med" advClick="1"/>
</p:sld>
</file>

<file path=ppt/slides/slide3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7" name="Efficient and effective searching"/>
          <p:cNvSpPr txBox="1"/>
          <p:nvPr>
            <p:ph type="title"/>
          </p:nvPr>
        </p:nvSpPr>
        <p:spPr>
          <a:xfrm>
            <a:off x="1206500" y="1079500"/>
            <a:ext cx="21441958" cy="1110344"/>
          </a:xfrm>
          <a:prstGeom prst="rect">
            <a:avLst/>
          </a:prstGeom>
        </p:spPr>
        <p:txBody>
          <a:bodyPr/>
          <a:lstStyle>
            <a:lvl1pPr defTabSz="1326455">
              <a:defRPr spc="-170" sz="4590"/>
            </a:lvl1pPr>
          </a:lstStyle>
          <a:p>
            <a:pPr/>
            <a:r>
              <a:t>Project successes, challenges, shortcomings, major to-dos, and anticipated future</a:t>
            </a:r>
          </a:p>
        </p:txBody>
      </p:sp>
      <p:sp>
        <p:nvSpPr>
          <p:cNvPr id="308" name="Custom keywords / search engines:      Sampling of pre-built Bahá'í custom engines (for page opening or searching)"/>
          <p:cNvSpPr txBox="1"/>
          <p:nvPr>
            <p:ph type="body" sz="quarter" idx="1"/>
          </p:nvPr>
        </p:nvSpPr>
        <p:spPr>
          <a:xfrm>
            <a:off x="1182572" y="2312587"/>
            <a:ext cx="22018856" cy="1637609"/>
          </a:xfrm>
          <a:prstGeom prst="rect">
            <a:avLst/>
          </a:prstGeom>
        </p:spPr>
        <p:txBody>
          <a:bodyPr/>
          <a:lstStyle>
            <a:lvl1pPr defTabSz="511809">
              <a:defRPr sz="3400"/>
            </a:lvl1pPr>
          </a:lstStyle>
          <a:p>
            <a:pPr/>
            <a:r>
              <a:t>Shortcomings, to-dos: Weaknesses relative to Bahaipedia</a:t>
            </a:r>
          </a:p>
        </p:txBody>
      </p:sp>
      <p:sp>
        <p:nvSpPr>
          <p:cNvPr id="309" name="Specific verses/paragraphs/pages of the Bahá'í Writings…"/>
          <p:cNvSpPr txBox="1"/>
          <p:nvPr>
            <p:ph type="body" idx="21"/>
          </p:nvPr>
        </p:nvSpPr>
        <p:spPr>
          <a:xfrm>
            <a:off x="941979" y="3503036"/>
            <a:ext cx="21971001" cy="8256013"/>
          </a:xfrm>
          <a:prstGeom prst="rect">
            <a:avLst/>
          </a:prstGeom>
          <a:extLst>
            <a:ext uri="{C572A759-6A51-4108-AA02-DFA0A04FC94B}">
              <ma14:wrappingTextBoxFlag xmlns:ma14="http://schemas.microsoft.com/office/mac/drawingml/2011/main" val="1"/>
            </a:ext>
          </a:extLst>
        </p:spPr>
        <p:txBody>
          <a:bodyPr/>
          <a:lstStyle/>
          <a:p>
            <a:pPr lvl="1" marL="1555750" indent="-666750" defTabSz="1877520">
              <a:spcBef>
                <a:spcPts val="3400"/>
              </a:spcBef>
              <a:buSzPct val="100000"/>
              <a:buAutoNum type="arabicPeriod" startAt="1"/>
              <a:defRPr sz="3600"/>
            </a:pPr>
            <a:r>
              <a:t>Additional contributors</a:t>
            </a:r>
          </a:p>
          <a:p>
            <a:pPr lvl="1" marL="1555750" indent="-666750" defTabSz="1877520">
              <a:spcBef>
                <a:spcPts val="3400"/>
              </a:spcBef>
              <a:buSzPct val="100000"/>
              <a:buAutoNum type="arabicPeriod" startAt="1"/>
              <a:defRPr sz="3600"/>
            </a:pPr>
            <a:r>
              <a:t>Appealing images</a:t>
            </a:r>
          </a:p>
          <a:p>
            <a:pPr lvl="1" marL="1555750" indent="-666750" defTabSz="1877520">
              <a:spcBef>
                <a:spcPts val="3400"/>
              </a:spcBef>
              <a:buSzPct val="100000"/>
              <a:buAutoNum type="arabicPeriod" startAt="1"/>
              <a:defRPr sz="3600"/>
            </a:pPr>
            <a:r>
              <a:t>SEO</a:t>
            </a:r>
          </a:p>
          <a:p>
            <a:pPr lvl="1" marL="1555750" indent="-666750" defTabSz="1877520">
              <a:spcBef>
                <a:spcPts val="3400"/>
              </a:spcBef>
              <a:buSzPct val="100000"/>
              <a:buAutoNum type="arabicPeriod" startAt="1"/>
              <a:defRPr sz="3600"/>
            </a:pPr>
            <a:r>
              <a:t>Server issues and performance</a:t>
            </a:r>
          </a:p>
          <a:p>
            <a:pPr lvl="1" marL="1555750" indent="-666750" defTabSz="1877520">
              <a:spcBef>
                <a:spcPts val="3400"/>
              </a:spcBef>
              <a:buSzPct val="100000"/>
              <a:buAutoNum type="arabicPeriod" startAt="1"/>
              <a:defRPr sz="3600"/>
            </a:pPr>
            <a:r>
              <a:t>Catchy name</a:t>
            </a:r>
          </a:p>
          <a:p>
            <a:pPr lvl="1" marL="1555750" indent="-666750" defTabSz="1877520">
              <a:spcBef>
                <a:spcPts val="3400"/>
              </a:spcBef>
              <a:buSzPct val="100000"/>
              <a:buAutoNum type="arabicPeriod" startAt="1"/>
              <a:defRPr sz="3600"/>
            </a:pPr>
            <a:r>
              <a:t>Encyclopedic with prose vs. quotations?</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1" name="Efficient and effective searching"/>
          <p:cNvSpPr txBox="1"/>
          <p:nvPr>
            <p:ph type="title"/>
          </p:nvPr>
        </p:nvSpPr>
        <p:spPr>
          <a:xfrm>
            <a:off x="1206500" y="1079500"/>
            <a:ext cx="16575418" cy="934779"/>
          </a:xfrm>
          <a:prstGeom prst="rect">
            <a:avLst/>
          </a:prstGeom>
        </p:spPr>
        <p:txBody>
          <a:bodyPr/>
          <a:lstStyle>
            <a:lvl1pPr defTabSz="1560536">
              <a:defRPr spc="-200" sz="5400"/>
            </a:lvl1pPr>
          </a:lstStyle>
          <a:p>
            <a:pPr/>
            <a:r>
              <a:t>Type of content and Site features</a:t>
            </a:r>
          </a:p>
        </p:txBody>
      </p:sp>
      <p:sp>
        <p:nvSpPr>
          <p:cNvPr id="172" name="Custom keywords / search engines:      Sampling of pre-built Bahá'í custom engines (for page opening or searching)"/>
          <p:cNvSpPr txBox="1"/>
          <p:nvPr>
            <p:ph type="body" sz="quarter" idx="1"/>
          </p:nvPr>
        </p:nvSpPr>
        <p:spPr>
          <a:xfrm>
            <a:off x="1157172" y="2312587"/>
            <a:ext cx="22018856" cy="1637609"/>
          </a:xfrm>
          <a:prstGeom prst="rect">
            <a:avLst/>
          </a:prstGeom>
        </p:spPr>
        <p:txBody>
          <a:bodyPr/>
          <a:lstStyle>
            <a:lvl1pPr defTabSz="511809">
              <a:defRPr sz="3400"/>
            </a:lvl1pPr>
          </a:lstStyle>
          <a:p>
            <a:pPr/>
            <a:r>
              <a:t>General type of content</a:t>
            </a:r>
          </a:p>
        </p:txBody>
      </p:sp>
      <p:sp>
        <p:nvSpPr>
          <p:cNvPr id="173" name="Specific verses/paragraphs/pages of the Bahá'í Writings…"/>
          <p:cNvSpPr txBox="1"/>
          <p:nvPr>
            <p:ph type="body" idx="21"/>
          </p:nvPr>
        </p:nvSpPr>
        <p:spPr>
          <a:xfrm>
            <a:off x="1193800" y="4248503"/>
            <a:ext cx="21971000" cy="8256014"/>
          </a:xfrm>
          <a:prstGeom prst="rect">
            <a:avLst/>
          </a:prstGeom>
          <a:extLst>
            <a:ext uri="{C572A759-6A51-4108-AA02-DFA0A04FC94B}">
              <ma14:wrappingTextBoxFlag xmlns:ma14="http://schemas.microsoft.com/office/mac/drawingml/2011/main" val="1"/>
            </a:ext>
          </a:extLst>
        </p:spPr>
        <p:txBody>
          <a:bodyPr/>
          <a:lstStyle/>
          <a:p>
            <a:pPr lvl="2" marL="1114805" indent="-176021" defTabSz="1877520">
              <a:spcBef>
                <a:spcPts val="3400"/>
              </a:spcBef>
              <a:buClr>
                <a:srgbClr val="000000"/>
              </a:buClr>
              <a:buSzPct val="100000"/>
              <a:buAutoNum type="arabicPeriod" startAt="1"/>
              <a:defRPr sz="3600"/>
            </a:pPr>
            <a:r>
              <a:t> Organized </a:t>
            </a:r>
            <a:r>
              <a:rPr b="1"/>
              <a:t>repository</a:t>
            </a:r>
            <a:r>
              <a:t> of quotations &amp; </a:t>
            </a:r>
            <a:r>
              <a:rPr b="1"/>
              <a:t>compendium</a:t>
            </a:r>
            <a:r>
              <a:t> of materials closely derived from the Writings</a:t>
            </a:r>
          </a:p>
          <a:p>
            <a:pPr lvl="2" marL="1114805" indent="-176021" defTabSz="1877520">
              <a:spcBef>
                <a:spcPts val="3400"/>
              </a:spcBef>
              <a:buClr>
                <a:srgbClr val="000000"/>
              </a:buClr>
              <a:buSzPct val="100000"/>
              <a:buAutoNum type="arabicPeriod" startAt="1"/>
              <a:defRPr sz="3600"/>
            </a:pPr>
            <a:r>
              <a:t> Like </a:t>
            </a:r>
            <a:r>
              <a:rPr i="1"/>
              <a:t>Lights of Guidance</a:t>
            </a:r>
            <a:r>
              <a:t> but:</a:t>
            </a:r>
          </a:p>
          <a:p>
            <a:pPr lvl="2" marL="2444750" indent="-666750" defTabSz="1877520">
              <a:spcBef>
                <a:spcPts val="3400"/>
              </a:spcBef>
              <a:buSzPct val="100000"/>
              <a:buAutoNum type="arabicPeriod" startAt="1"/>
              <a:defRPr sz="3600"/>
            </a:pPr>
            <a:r>
              <a:rPr b="1"/>
              <a:t>Collaborative</a:t>
            </a:r>
          </a:p>
          <a:p>
            <a:pPr lvl="2" marL="2444750" indent="-666750" defTabSz="1877520">
              <a:spcBef>
                <a:spcPts val="3400"/>
              </a:spcBef>
              <a:buSzPct val="100000"/>
              <a:buAutoNum type="arabicPeriod" startAt="1"/>
              <a:defRPr sz="3600"/>
            </a:pPr>
            <a:r>
              <a:rPr b="1"/>
              <a:t>Expandable content</a:t>
            </a:r>
          </a:p>
          <a:p>
            <a:pPr lvl="3" marL="3333750" indent="-666750" defTabSz="1877520">
              <a:spcBef>
                <a:spcPts val="3400"/>
              </a:spcBef>
              <a:buSzPct val="100000"/>
              <a:buAutoNum type="arabicPeriod" startAt="1"/>
              <a:defRPr sz="3600"/>
            </a:pPr>
            <a:r>
              <a:t>Includes </a:t>
            </a:r>
            <a:r>
              <a:rPr i="1"/>
              <a:t>Lights of Guidance</a:t>
            </a:r>
            <a:r>
              <a:t> and other sources</a:t>
            </a:r>
          </a:p>
          <a:p>
            <a:pPr lvl="3" marL="3333750" indent="-666750" defTabSz="1877520">
              <a:spcBef>
                <a:spcPts val="3400"/>
              </a:spcBef>
              <a:buSzPct val="100000"/>
              <a:buAutoNum type="arabicPeriod" startAt="1"/>
              <a:defRPr sz="3600"/>
            </a:pPr>
            <a:r>
              <a:t>Adds updated sources like Universal House of Justice messages</a:t>
            </a:r>
          </a:p>
          <a:p>
            <a:pPr lvl="2" marL="2444750" indent="-666750" defTabSz="1877520">
              <a:spcBef>
                <a:spcPts val="3400"/>
              </a:spcBef>
              <a:buSzPct val="100000"/>
              <a:buAutoNum type="arabicPeriod" startAt="1"/>
              <a:defRPr sz="3600"/>
            </a:pPr>
            <a:r>
              <a:t>Adds new </a:t>
            </a:r>
            <a:r>
              <a:rPr b="1"/>
              <a:t>topics</a:t>
            </a:r>
          </a:p>
          <a:p>
            <a:pPr lvl="2" marL="2444750" indent="-666750" defTabSz="1877520">
              <a:spcBef>
                <a:spcPts val="3400"/>
              </a:spcBef>
              <a:buSzPct val="100000"/>
              <a:buAutoNum type="arabicPeriod" startAt="1"/>
              <a:defRPr sz="3600"/>
            </a:pPr>
            <a:r>
              <a:t>Adds new </a:t>
            </a:r>
            <a:r>
              <a:rPr b="1"/>
              <a:t>ways or organizing</a:t>
            </a:r>
          </a:p>
        </p:txBody>
      </p:sp>
    </p:spTree>
  </p:cSld>
  <p:clrMapOvr>
    <a:masterClrMapping/>
  </p:clrMapOvr>
  <p:transition xmlns:p14="http://schemas.microsoft.com/office/powerpoint/2010/main" spd="med" advClick="1"/>
</p:sld>
</file>

<file path=ppt/slides/slide4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1" name="Efficient and effective searching"/>
          <p:cNvSpPr txBox="1"/>
          <p:nvPr>
            <p:ph type="title"/>
          </p:nvPr>
        </p:nvSpPr>
        <p:spPr>
          <a:xfrm>
            <a:off x="1206500" y="1079500"/>
            <a:ext cx="21441958" cy="1110344"/>
          </a:xfrm>
          <a:prstGeom prst="rect">
            <a:avLst/>
          </a:prstGeom>
        </p:spPr>
        <p:txBody>
          <a:bodyPr/>
          <a:lstStyle>
            <a:lvl1pPr defTabSz="1326455">
              <a:defRPr spc="-170" sz="4590"/>
            </a:lvl1pPr>
          </a:lstStyle>
          <a:p>
            <a:pPr/>
            <a:r>
              <a:t>Project successes, challenges, shortcomings, major to-dos, and anticipated future</a:t>
            </a:r>
          </a:p>
        </p:txBody>
      </p:sp>
      <p:sp>
        <p:nvSpPr>
          <p:cNvPr id="312" name="Custom keywords / search engines:      Sampling of pre-built Bahá'í custom engines (for page opening or searching)"/>
          <p:cNvSpPr txBox="1"/>
          <p:nvPr>
            <p:ph type="body" sz="quarter" idx="1"/>
          </p:nvPr>
        </p:nvSpPr>
        <p:spPr>
          <a:xfrm>
            <a:off x="1182572" y="2312587"/>
            <a:ext cx="22018856" cy="1637609"/>
          </a:xfrm>
          <a:prstGeom prst="rect">
            <a:avLst/>
          </a:prstGeom>
        </p:spPr>
        <p:txBody>
          <a:bodyPr/>
          <a:lstStyle>
            <a:lvl1pPr defTabSz="511809">
              <a:defRPr sz="3400"/>
            </a:lvl1pPr>
          </a:lstStyle>
          <a:p>
            <a:pPr/>
            <a:r>
              <a:t>Shortcomings, to-dos: General to-dos</a:t>
            </a:r>
          </a:p>
        </p:txBody>
      </p:sp>
      <p:sp>
        <p:nvSpPr>
          <p:cNvPr id="313" name="Specific verses/paragraphs/pages of the Bahá'í Writings…"/>
          <p:cNvSpPr txBox="1"/>
          <p:nvPr>
            <p:ph type="body" idx="21"/>
          </p:nvPr>
        </p:nvSpPr>
        <p:spPr>
          <a:xfrm>
            <a:off x="941979" y="3503036"/>
            <a:ext cx="21971001" cy="8256013"/>
          </a:xfrm>
          <a:prstGeom prst="rect">
            <a:avLst/>
          </a:prstGeom>
          <a:extLst>
            <a:ext uri="{C572A759-6A51-4108-AA02-DFA0A04FC94B}">
              <ma14:wrappingTextBoxFlag xmlns:ma14="http://schemas.microsoft.com/office/mac/drawingml/2011/main" val="1"/>
            </a:ext>
          </a:extLst>
        </p:spPr>
        <p:txBody>
          <a:bodyPr/>
          <a:lstStyle/>
          <a:p>
            <a:pPr lvl="1" marL="1042352" indent="-446722" defTabSz="1257938">
              <a:spcBef>
                <a:spcPts val="2200"/>
              </a:spcBef>
              <a:buSzPct val="100000"/>
              <a:buAutoNum type="arabicPeriod" startAt="1"/>
              <a:defRPr sz="2412"/>
            </a:pPr>
            <a:r>
              <a:t>Expand participation</a:t>
            </a:r>
          </a:p>
          <a:p>
            <a:pPr lvl="1" marL="1042352" indent="-446722" defTabSz="1257938">
              <a:spcBef>
                <a:spcPts val="2200"/>
              </a:spcBef>
              <a:buSzPct val="100000"/>
              <a:buAutoNum type="arabicPeriod" startAt="1"/>
              <a:defRPr sz="2412"/>
            </a:pPr>
            <a:r>
              <a:t>Add content</a:t>
            </a:r>
          </a:p>
          <a:p>
            <a:pPr lvl="2" marL="1637982" indent="-446722" defTabSz="1257938">
              <a:spcBef>
                <a:spcPts val="2200"/>
              </a:spcBef>
              <a:buSzPct val="100000"/>
              <a:buAutoNum type="arabicPeriod" startAt="1"/>
              <a:defRPr sz="2412"/>
            </a:pPr>
            <a:r>
              <a:t>Phelps subjects</a:t>
            </a:r>
          </a:p>
          <a:p>
            <a:pPr lvl="2" marL="1637982" indent="-446722" defTabSz="1257938">
              <a:spcBef>
                <a:spcPts val="2200"/>
              </a:spcBef>
              <a:buSzPct val="100000"/>
              <a:buAutoNum type="arabicPeriod" startAt="1"/>
              <a:defRPr sz="2412"/>
            </a:pPr>
            <a:r>
              <a:t>Developing Distinctive Bahá'í Communities</a:t>
            </a:r>
          </a:p>
          <a:p>
            <a:pPr lvl="2" marL="1637982" indent="-446722" defTabSz="1257938">
              <a:spcBef>
                <a:spcPts val="2200"/>
              </a:spcBef>
              <a:buSzPct val="100000"/>
              <a:buAutoNum type="arabicPeriod" startAt="1"/>
              <a:defRPr sz="2412"/>
            </a:pPr>
            <a:r>
              <a:t>House messages regarding the Plans</a:t>
            </a:r>
          </a:p>
          <a:p>
            <a:pPr lvl="2" marL="1637982" indent="-446722" defTabSz="1257938">
              <a:spcBef>
                <a:spcPts val="2200"/>
              </a:spcBef>
              <a:buSzPct val="100000"/>
              <a:buAutoNum type="arabicPeriod" startAt="1"/>
              <a:defRPr sz="2412"/>
            </a:pPr>
            <a:r>
              <a:rPr u="sng">
                <a:hlinkClick r:id="rId2" invalidUrl="" action="" tgtFrame="" tooltip="" history="1" highlightClick="0" endSnd="0"/>
              </a:rPr>
              <a:t>bahaiquotes.com</a:t>
            </a:r>
          </a:p>
          <a:p>
            <a:pPr lvl="2" marL="1637982" indent="-446722" defTabSz="1257938">
              <a:spcBef>
                <a:spcPts val="2200"/>
              </a:spcBef>
              <a:buSzPct val="100000"/>
              <a:buAutoNum type="arabicPeriod" startAt="1"/>
              <a:defRPr sz="2412"/>
            </a:pPr>
            <a:r>
              <a:t>Ensuring good source material is available from which to quote/link: better copies of Messages of Shoghi Effendi to the Indian Subcontinent, Messages of the House of Justice 1963-86, Star of the West</a:t>
            </a:r>
          </a:p>
          <a:p>
            <a:pPr lvl="1" marL="1042352" indent="-446722" defTabSz="1257938">
              <a:spcBef>
                <a:spcPts val="2200"/>
              </a:spcBef>
              <a:buSzPct val="100000"/>
              <a:buAutoNum type="arabicPeriod" startAt="1"/>
              <a:defRPr sz="2412"/>
            </a:pPr>
            <a:r>
              <a:t>Add more formal categories</a:t>
            </a:r>
          </a:p>
          <a:p>
            <a:pPr lvl="1" marL="1042352" indent="-446722" defTabSz="1257938">
              <a:spcBef>
                <a:spcPts val="2200"/>
              </a:spcBef>
              <a:buSzPct val="100000"/>
              <a:buAutoNum type="arabicPeriod" startAt="1"/>
              <a:defRPr sz="2412"/>
            </a:pPr>
            <a:r>
              <a:t>Use of Mediawiki Bot</a:t>
            </a:r>
          </a:p>
          <a:p>
            <a:pPr lvl="1" marL="1042352" indent="-446722" defTabSz="1257938">
              <a:spcBef>
                <a:spcPts val="2200"/>
              </a:spcBef>
              <a:buSzPct val="100000"/>
              <a:buAutoNum type="arabicPeriod" startAt="1"/>
              <a:defRPr sz="2412"/>
            </a:pPr>
            <a:r>
              <a:t>Use of templates (embedding quotes, fuller citations, custom web protocols, automated cross-links)</a:t>
            </a:r>
          </a:p>
          <a:p>
            <a:pPr lvl="1" marL="1042352" indent="-446722" defTabSz="1257938">
              <a:spcBef>
                <a:spcPts val="2200"/>
              </a:spcBef>
              <a:buSzPct val="100000"/>
              <a:buAutoNum type="arabicPeriod" startAt="1"/>
              <a:defRPr sz="2412"/>
            </a:pPr>
            <a:r>
              <a:t>Use templates for TextBrowser</a:t>
            </a:r>
          </a:p>
          <a:p>
            <a:pPr lvl="1" marL="1042352" indent="-446722" defTabSz="1257938">
              <a:spcBef>
                <a:spcPts val="2200"/>
              </a:spcBef>
              <a:buSzPct val="100000"/>
              <a:buAutoNum type="arabicPeriod" startAt="1"/>
              <a:defRPr sz="2412"/>
            </a:pPr>
            <a:r>
              <a:t>Redirects (of Writings, and to Reflib IDs)</a:t>
            </a:r>
          </a:p>
          <a:p>
            <a:pPr lvl="1" marL="1042352" indent="-446722" defTabSz="1257938">
              <a:spcBef>
                <a:spcPts val="2200"/>
              </a:spcBef>
              <a:buSzPct val="100000"/>
              <a:buAutoNum type="arabicPeriod" startAt="1"/>
              <a:defRPr sz="2412"/>
            </a:pPr>
            <a:r>
              <a:t>Aligning cross-wiki/cross-site categories (by rename/redirect or </a:t>
            </a:r>
            <a:r>
              <a:rPr u="sng">
                <a:hlinkClick r:id="rId3" invalidUrl="" action="" tgtFrame="" tooltip="" history="1" highlightClick="0" endSnd="0"/>
              </a:rPr>
              <a:t>bahaidata.org</a:t>
            </a:r>
            <a:r>
              <a:t> type solution)</a:t>
            </a:r>
          </a:p>
        </p:txBody>
      </p:sp>
    </p:spTree>
  </p:cSld>
  <p:clrMapOvr>
    <a:masterClrMapping/>
  </p:clrMapOvr>
  <p:transition xmlns:p14="http://schemas.microsoft.com/office/powerpoint/2010/main" spd="med" advClick="1"/>
</p:sld>
</file>

<file path=ppt/slides/slide4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5" name="Efficient and effective searching"/>
          <p:cNvSpPr txBox="1"/>
          <p:nvPr>
            <p:ph type="title"/>
          </p:nvPr>
        </p:nvSpPr>
        <p:spPr>
          <a:xfrm>
            <a:off x="1206500" y="1079500"/>
            <a:ext cx="21441958" cy="1110344"/>
          </a:xfrm>
          <a:prstGeom prst="rect">
            <a:avLst/>
          </a:prstGeom>
        </p:spPr>
        <p:txBody>
          <a:bodyPr/>
          <a:lstStyle>
            <a:lvl1pPr defTabSz="1326455">
              <a:defRPr spc="-170" sz="4590"/>
            </a:lvl1pPr>
          </a:lstStyle>
          <a:p>
            <a:pPr/>
            <a:r>
              <a:t>Project successes, challenges, shortcomings, major to-dos, and anticipated future</a:t>
            </a:r>
          </a:p>
        </p:txBody>
      </p:sp>
      <p:sp>
        <p:nvSpPr>
          <p:cNvPr id="316" name="Custom keywords / search engines:      Sampling of pre-built Bahá'í custom engines (for page opening or searching)"/>
          <p:cNvSpPr txBox="1"/>
          <p:nvPr>
            <p:ph type="body" sz="quarter" idx="1"/>
          </p:nvPr>
        </p:nvSpPr>
        <p:spPr>
          <a:xfrm>
            <a:off x="1182572" y="2312587"/>
            <a:ext cx="22018856" cy="1637609"/>
          </a:xfrm>
          <a:prstGeom prst="rect">
            <a:avLst/>
          </a:prstGeom>
        </p:spPr>
        <p:txBody>
          <a:bodyPr/>
          <a:lstStyle>
            <a:lvl1pPr defTabSz="511809">
              <a:defRPr sz="3400"/>
            </a:lvl1pPr>
          </a:lstStyle>
          <a:p>
            <a:pPr/>
            <a:r>
              <a:t>Anticipated future</a:t>
            </a:r>
          </a:p>
        </p:txBody>
      </p:sp>
      <p:sp>
        <p:nvSpPr>
          <p:cNvPr id="317" name="Specific verses/paragraphs/pages of the Bahá'í Writings…"/>
          <p:cNvSpPr txBox="1"/>
          <p:nvPr>
            <p:ph type="body" idx="21"/>
          </p:nvPr>
        </p:nvSpPr>
        <p:spPr>
          <a:xfrm>
            <a:off x="941979" y="3503036"/>
            <a:ext cx="21971001" cy="8256013"/>
          </a:xfrm>
          <a:prstGeom prst="rect">
            <a:avLst/>
          </a:prstGeom>
          <a:extLst>
            <a:ext uri="{C572A759-6A51-4108-AA02-DFA0A04FC94B}">
              <ma14:wrappingTextBoxFlag xmlns:ma14="http://schemas.microsoft.com/office/mac/drawingml/2011/main" val="1"/>
            </a:ext>
          </a:extLst>
        </p:spPr>
        <p:txBody>
          <a:bodyPr/>
          <a:lstStyle/>
          <a:p>
            <a:pPr lvl="1" marL="1104582" indent="-473392" defTabSz="1333039">
              <a:spcBef>
                <a:spcPts val="2400"/>
              </a:spcBef>
              <a:buSzPct val="100000"/>
              <a:buAutoNum type="arabicPeriod" startAt="1"/>
              <a:defRPr sz="2556"/>
            </a:pPr>
            <a:r>
              <a:t>Avoid wrangling editors</a:t>
            </a:r>
          </a:p>
          <a:p>
            <a:pPr lvl="1" marL="1104582" indent="-473392" defTabSz="1333039">
              <a:spcBef>
                <a:spcPts val="2400"/>
              </a:spcBef>
              <a:buSzPct val="100000"/>
              <a:buAutoNum type="arabicPeriod" startAt="1"/>
              <a:defRPr sz="2556"/>
            </a:pPr>
            <a:r>
              <a:t>Avoid practice of casual deleting by users</a:t>
            </a:r>
          </a:p>
          <a:p>
            <a:pPr lvl="1" marL="1104582" indent="-473392" defTabSz="1333039">
              <a:spcBef>
                <a:spcPts val="2400"/>
              </a:spcBef>
              <a:buSzPct val="100000"/>
              <a:buAutoNum type="arabicPeriod" startAt="1"/>
              <a:defRPr sz="2556"/>
            </a:pPr>
            <a:r>
              <a:t>Avoid backlog of untrained contributors</a:t>
            </a:r>
          </a:p>
          <a:p>
            <a:pPr lvl="1" marL="1104582" indent="-473392" defTabSz="1333039">
              <a:spcBef>
                <a:spcPts val="2400"/>
              </a:spcBef>
              <a:buSzPct val="100000"/>
              <a:buAutoNum type="arabicPeriod" startAt="1"/>
              <a:defRPr sz="2556"/>
            </a:pPr>
            <a:r>
              <a:t>Avoid too much growth of uncategorized messages</a:t>
            </a:r>
          </a:p>
          <a:p>
            <a:pPr lvl="1" marL="1104582" indent="-473392" defTabSz="1333039">
              <a:spcBef>
                <a:spcPts val="2400"/>
              </a:spcBef>
              <a:buSzPct val="100000"/>
              <a:buAutoNum type="arabicPeriod" startAt="1"/>
              <a:defRPr sz="2556"/>
            </a:pPr>
            <a:r>
              <a:t>AI/Chatbots</a:t>
            </a:r>
          </a:p>
          <a:p>
            <a:pPr lvl="1" marL="1104582" indent="-473392" defTabSz="1333039">
              <a:spcBef>
                <a:spcPts val="2400"/>
              </a:spcBef>
              <a:buSzPct val="100000"/>
              <a:buAutoNum type="arabicPeriod" startAt="1"/>
              <a:defRPr sz="2556"/>
            </a:pPr>
            <a:r>
              <a:t>Transclusion of quotations</a:t>
            </a:r>
          </a:p>
          <a:p>
            <a:pPr lvl="1" marL="1104582" indent="-473392" defTabSz="1333039">
              <a:spcBef>
                <a:spcPts val="2400"/>
              </a:spcBef>
              <a:buSzPct val="100000"/>
              <a:buAutoNum type="arabicPeriod" startAt="1"/>
              <a:defRPr sz="2556"/>
            </a:pPr>
            <a:r>
              <a:t>Original language materials in text form</a:t>
            </a:r>
          </a:p>
          <a:p>
            <a:pPr lvl="1" marL="1104582" indent="-473392" defTabSz="1333039">
              <a:spcBef>
                <a:spcPts val="2400"/>
              </a:spcBef>
              <a:buSzPct val="100000"/>
              <a:buAutoNum type="arabicPeriod" startAt="1"/>
              <a:defRPr sz="2556"/>
            </a:pPr>
            <a:r>
              <a:t>Using materials for online university type focus</a:t>
            </a:r>
          </a:p>
          <a:p>
            <a:pPr lvl="1" marL="1104582" indent="-473392" defTabSz="1333039">
              <a:spcBef>
                <a:spcPts val="2400"/>
              </a:spcBef>
              <a:buSzPct val="100000"/>
              <a:buAutoNum type="arabicPeriod" startAt="1"/>
              <a:defRPr sz="2556"/>
            </a:pPr>
            <a:r>
              <a:t>Improving wiki ecosystem with other wikis: dictionary, science/history, pilgrim's notes, commentaries, Q&amp;A, News, Study materials, Planning</a:t>
            </a:r>
          </a:p>
          <a:p>
            <a:pPr lvl="1" marL="1104582" indent="-473392" defTabSz="1333039">
              <a:spcBef>
                <a:spcPts val="2400"/>
              </a:spcBef>
              <a:buSzPct val="100000"/>
              <a:buAutoNum type="arabicPeriod" startAt="1"/>
              <a:defRPr sz="2556"/>
            </a:pPr>
            <a:r>
              <a:t> RDF and OWL</a:t>
            </a:r>
          </a:p>
          <a:p>
            <a:pPr lvl="1" marL="1104582" indent="-473392" defTabSz="1333039">
              <a:spcBef>
                <a:spcPts val="2400"/>
              </a:spcBef>
              <a:buSzPct val="100000"/>
              <a:buAutoNum type="arabicPeriod" startAt="1"/>
              <a:defRPr sz="2556"/>
            </a:pPr>
            <a:r>
              <a:t> Schema-builder</a:t>
            </a:r>
          </a:p>
          <a:p>
            <a:pPr lvl="1" marL="1104582" indent="-473392" defTabSz="1333039">
              <a:spcBef>
                <a:spcPts val="2400"/>
              </a:spcBef>
              <a:buSzPct val="100000"/>
              <a:buAutoNum type="arabicPeriod" startAt="1"/>
              <a:defRPr sz="2556"/>
            </a:pPr>
            <a:r>
              <a:t> TEI</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5" name="Efficient and effective searching"/>
          <p:cNvSpPr txBox="1"/>
          <p:nvPr>
            <p:ph type="title"/>
          </p:nvPr>
        </p:nvSpPr>
        <p:spPr>
          <a:xfrm>
            <a:off x="1206500" y="1079500"/>
            <a:ext cx="16575418" cy="934779"/>
          </a:xfrm>
          <a:prstGeom prst="rect">
            <a:avLst/>
          </a:prstGeom>
        </p:spPr>
        <p:txBody>
          <a:bodyPr/>
          <a:lstStyle>
            <a:lvl1pPr defTabSz="1560536">
              <a:defRPr spc="-200" sz="5400"/>
            </a:lvl1pPr>
          </a:lstStyle>
          <a:p>
            <a:pPr/>
            <a:r>
              <a:t>Type of content and Site features</a:t>
            </a:r>
          </a:p>
        </p:txBody>
      </p:sp>
      <p:sp>
        <p:nvSpPr>
          <p:cNvPr id="176" name="Custom keywords / search engines:      Sampling of pre-built Bahá'í custom engines (for page opening or searching)"/>
          <p:cNvSpPr txBox="1"/>
          <p:nvPr>
            <p:ph type="body" sz="quarter" idx="1"/>
          </p:nvPr>
        </p:nvSpPr>
        <p:spPr>
          <a:xfrm>
            <a:off x="1182572" y="2312587"/>
            <a:ext cx="22018856" cy="1637609"/>
          </a:xfrm>
          <a:prstGeom prst="rect">
            <a:avLst/>
          </a:prstGeom>
        </p:spPr>
        <p:txBody>
          <a:bodyPr/>
          <a:lstStyle>
            <a:lvl1pPr defTabSz="511809">
              <a:defRPr sz="3400"/>
            </a:lvl1pPr>
          </a:lstStyle>
          <a:p>
            <a:pPr/>
            <a:r>
              <a:t>Brief sampling by: Main dimensions for categorization</a:t>
            </a:r>
          </a:p>
        </p:txBody>
      </p:sp>
      <p:sp>
        <p:nvSpPr>
          <p:cNvPr id="177" name="Specific verses/paragraphs/pages of the Bahá'í Writings…"/>
          <p:cNvSpPr txBox="1"/>
          <p:nvPr>
            <p:ph type="body" idx="21"/>
          </p:nvPr>
        </p:nvSpPr>
        <p:spPr>
          <a:xfrm>
            <a:off x="1206500" y="3556860"/>
            <a:ext cx="21971000" cy="8947657"/>
          </a:xfrm>
          <a:prstGeom prst="rect">
            <a:avLst/>
          </a:prstGeom>
          <a:extLst>
            <a:ext uri="{C572A759-6A51-4108-AA02-DFA0A04FC94B}">
              <ma14:wrappingTextBoxFlag xmlns:ma14="http://schemas.microsoft.com/office/mac/drawingml/2011/main" val="1"/>
            </a:ext>
          </a:extLst>
        </p:spPr>
        <p:txBody>
          <a:bodyPr/>
          <a:lstStyle/>
          <a:p>
            <a:pPr lvl="2" marL="992176" indent="-156658" defTabSz="1670992">
              <a:spcBef>
                <a:spcPts val="3000"/>
              </a:spcBef>
              <a:buClr>
                <a:srgbClr val="000000"/>
              </a:buClr>
              <a:buSzPct val="100000"/>
              <a:buAutoNum type="arabicPeriod" startAt="1"/>
              <a:defRPr sz="3204"/>
            </a:pPr>
            <a:r>
              <a:t> </a:t>
            </a:r>
            <a:r>
              <a:rPr b="1"/>
              <a:t>Subject</a:t>
            </a:r>
            <a:r>
              <a:t> (Fields of study)</a:t>
            </a:r>
          </a:p>
          <a:p>
            <a:pPr lvl="3" marL="1409935" indent="-156658" defTabSz="1670992">
              <a:spcBef>
                <a:spcPts val="3000"/>
              </a:spcBef>
              <a:buClr>
                <a:srgbClr val="000000"/>
              </a:buClr>
              <a:buSzPct val="100000"/>
              <a:buAutoNum type="arabicPeriod" startAt="1"/>
              <a:defRPr sz="3204"/>
            </a:pPr>
            <a:r>
              <a:t> Material (Body)</a:t>
            </a:r>
          </a:p>
          <a:p>
            <a:pPr lvl="3" marL="1409935" indent="-156658" defTabSz="1670992">
              <a:spcBef>
                <a:spcPts val="3000"/>
              </a:spcBef>
              <a:buClr>
                <a:srgbClr val="000000"/>
              </a:buClr>
              <a:buSzPct val="100000"/>
              <a:buAutoNum type="arabicPeriod" startAt="1"/>
              <a:defRPr sz="3204"/>
            </a:pPr>
            <a:r>
              <a:t> "Human" (Mind)</a:t>
            </a:r>
          </a:p>
          <a:p>
            <a:pPr lvl="3" marL="1409935" indent="-156658" defTabSz="1670992">
              <a:spcBef>
                <a:spcPts val="3000"/>
              </a:spcBef>
              <a:buClr>
                <a:srgbClr val="000000"/>
              </a:buClr>
              <a:buSzPct val="100000"/>
              <a:buAutoNum type="arabicPeriod" startAt="1"/>
              <a:defRPr sz="3204"/>
            </a:pPr>
            <a:r>
              <a:t> Spiritual (Spirit)</a:t>
            </a:r>
          </a:p>
          <a:p>
            <a:pPr lvl="2" marL="992176" indent="-156658" defTabSz="1670992">
              <a:spcBef>
                <a:spcPts val="3000"/>
              </a:spcBef>
              <a:buClr>
                <a:srgbClr val="000000"/>
              </a:buClr>
              <a:buSzPct val="100000"/>
              <a:buAutoNum type="arabicPeriod" startAt="1"/>
              <a:defRPr sz="3204"/>
            </a:pPr>
            <a:r>
              <a:t> </a:t>
            </a:r>
            <a:r>
              <a:rPr b="1"/>
              <a:t>Protagonist</a:t>
            </a:r>
            <a:r>
              <a:t> (people) / </a:t>
            </a:r>
            <a:r>
              <a:rPr b="1"/>
              <a:t>Entity</a:t>
            </a:r>
            <a:r>
              <a:t> (noun) / </a:t>
            </a:r>
            <a:r>
              <a:rPr b="1"/>
              <a:t>Part of speech</a:t>
            </a:r>
          </a:p>
          <a:p>
            <a:pPr lvl="2" marL="992176" indent="-156658" defTabSz="1670992">
              <a:spcBef>
                <a:spcPts val="3000"/>
              </a:spcBef>
              <a:buClr>
                <a:srgbClr val="000000"/>
              </a:buClr>
              <a:buSzPct val="100000"/>
              <a:buAutoNum type="arabicPeriod" startAt="1"/>
              <a:defRPr sz="3204"/>
            </a:pPr>
            <a:r>
              <a:t> </a:t>
            </a:r>
            <a:r>
              <a:rPr b="1"/>
              <a:t>Time-order</a:t>
            </a:r>
          </a:p>
          <a:p>
            <a:pPr lvl="3" marL="1409935" indent="-156658" defTabSz="1670992">
              <a:spcBef>
                <a:spcPts val="3000"/>
              </a:spcBef>
              <a:buClr>
                <a:srgbClr val="000000"/>
              </a:buClr>
              <a:buSzPct val="100000"/>
              <a:buAutoNum type="arabicPeriod" startAt="1"/>
              <a:defRPr sz="3204"/>
            </a:pPr>
            <a:r>
              <a:t> Timelines</a:t>
            </a:r>
          </a:p>
          <a:p>
            <a:pPr lvl="3" marL="1409935" indent="-156658" defTabSz="1670992">
              <a:spcBef>
                <a:spcPts val="3000"/>
              </a:spcBef>
              <a:buClr>
                <a:srgbClr val="000000"/>
              </a:buClr>
              <a:buSzPct val="100000"/>
              <a:buAutoNum type="arabicPeriod" startAt="1"/>
              <a:defRPr sz="3204"/>
            </a:pPr>
            <a:r>
              <a:t> Sequences</a:t>
            </a:r>
          </a:p>
          <a:p>
            <a:pPr lvl="3" marL="1409935" indent="-156658" defTabSz="1670992">
              <a:spcBef>
                <a:spcPts val="3000"/>
              </a:spcBef>
              <a:buClr>
                <a:srgbClr val="000000"/>
              </a:buClr>
              <a:buSzPct val="100000"/>
              <a:buAutoNum type="arabicPeriod" startAt="1"/>
              <a:defRPr sz="3204"/>
            </a:pPr>
            <a:r>
              <a:t> Patterns and ranks</a:t>
            </a:r>
          </a:p>
          <a:p>
            <a:pPr lvl="2" marL="992176" indent="-156658" defTabSz="1670992">
              <a:spcBef>
                <a:spcPts val="3000"/>
              </a:spcBef>
              <a:buClr>
                <a:srgbClr val="000000"/>
              </a:buClr>
              <a:buSzPct val="100000"/>
              <a:buAutoNum type="arabicPeriod" startAt="1"/>
              <a:defRPr sz="3204"/>
            </a:pPr>
            <a:r>
              <a:t> </a:t>
            </a:r>
            <a:r>
              <a:rPr b="1"/>
              <a:t>Types of material / Writings</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9" name="Efficient and effective searching"/>
          <p:cNvSpPr txBox="1"/>
          <p:nvPr>
            <p:ph type="title"/>
          </p:nvPr>
        </p:nvSpPr>
        <p:spPr>
          <a:xfrm>
            <a:off x="1206500" y="1079500"/>
            <a:ext cx="16575418" cy="934779"/>
          </a:xfrm>
          <a:prstGeom prst="rect">
            <a:avLst/>
          </a:prstGeom>
        </p:spPr>
        <p:txBody>
          <a:bodyPr/>
          <a:lstStyle>
            <a:lvl1pPr defTabSz="1560536">
              <a:defRPr spc="-200" sz="5400"/>
            </a:lvl1pPr>
          </a:lstStyle>
          <a:p>
            <a:pPr/>
            <a:r>
              <a:t>Type of content and Site features</a:t>
            </a:r>
          </a:p>
        </p:txBody>
      </p:sp>
      <p:sp>
        <p:nvSpPr>
          <p:cNvPr id="180" name="Custom keywords / search engines:      Sampling of pre-built Bahá'í custom engines (for page opening or searching)"/>
          <p:cNvSpPr txBox="1"/>
          <p:nvPr>
            <p:ph type="body" sz="quarter" idx="1"/>
          </p:nvPr>
        </p:nvSpPr>
        <p:spPr>
          <a:xfrm>
            <a:off x="1182572" y="2312587"/>
            <a:ext cx="22018856" cy="1637609"/>
          </a:xfrm>
          <a:prstGeom prst="rect">
            <a:avLst/>
          </a:prstGeom>
        </p:spPr>
        <p:txBody>
          <a:bodyPr/>
          <a:lstStyle>
            <a:lvl1pPr defTabSz="511809">
              <a:defRPr sz="3400"/>
            </a:lvl1pPr>
          </a:lstStyle>
          <a:p>
            <a:pPr/>
            <a:r>
              <a:t>Brief sampling by: Other dimensions of categorization</a:t>
            </a:r>
          </a:p>
        </p:txBody>
      </p:sp>
      <p:sp>
        <p:nvSpPr>
          <p:cNvPr id="181" name="Specific verses/paragraphs/pages of the Bahá'í Writings…"/>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lvl="2" marL="1014472" indent="-160179" defTabSz="1708543">
              <a:spcBef>
                <a:spcPts val="3000"/>
              </a:spcBef>
              <a:buClr>
                <a:srgbClr val="000000"/>
              </a:buClr>
              <a:buSzPct val="100000"/>
              <a:buAutoNum type="arabicPeriod" startAt="5"/>
              <a:defRPr sz="3276"/>
            </a:pPr>
            <a:r>
              <a:t> </a:t>
            </a:r>
            <a:r>
              <a:rPr b="1"/>
              <a:t>Alphabetical</a:t>
            </a:r>
            <a:r>
              <a:t> / </a:t>
            </a:r>
            <a:r>
              <a:rPr b="1"/>
              <a:t>Quick Index</a:t>
            </a:r>
            <a:r>
              <a:t> </a:t>
            </a:r>
          </a:p>
          <a:p>
            <a:pPr lvl="2" marL="1014472" indent="-160179" defTabSz="1708543">
              <a:spcBef>
                <a:spcPts val="3000"/>
              </a:spcBef>
              <a:buClr>
                <a:srgbClr val="000000"/>
              </a:buClr>
              <a:buSzPct val="100000"/>
              <a:buAutoNum type="arabicPeriod" startAt="5"/>
              <a:defRPr sz="3276"/>
            </a:pPr>
            <a:r>
              <a:t> Other categorization schemes</a:t>
            </a:r>
          </a:p>
          <a:p>
            <a:pPr lvl="3" marL="1441619" indent="-160179" defTabSz="1708543">
              <a:spcBef>
                <a:spcPts val="3000"/>
              </a:spcBef>
              <a:buClr>
                <a:srgbClr val="000000"/>
              </a:buClr>
              <a:buSzPct val="100000"/>
              <a:buAutoNum type="arabicPeriod" startAt="1"/>
              <a:defRPr sz="3276"/>
            </a:pPr>
            <a:r>
              <a:t> Grouping that is suggested by </a:t>
            </a:r>
            <a:r>
              <a:rPr b="1"/>
              <a:t>part of speech</a:t>
            </a:r>
          </a:p>
          <a:p>
            <a:pPr lvl="3" marL="3033712" indent="-606742" defTabSz="1708543">
              <a:spcBef>
                <a:spcPts val="3000"/>
              </a:spcBef>
              <a:buSzPct val="100000"/>
              <a:buAutoNum type="arabicPeriod" startAt="1"/>
              <a:defRPr sz="3276"/>
            </a:pPr>
            <a:r>
              <a:t>Entities (nouns / pronouns)</a:t>
            </a:r>
          </a:p>
          <a:p>
            <a:pPr lvl="3" marL="3033712" indent="-606742" defTabSz="1708543">
              <a:spcBef>
                <a:spcPts val="3000"/>
              </a:spcBef>
              <a:buSzPct val="100000"/>
              <a:buAutoNum type="arabicPeriod" startAt="1"/>
              <a:defRPr sz="3276"/>
            </a:pPr>
            <a:r>
              <a:t>By relationship (conjunction or preposition)</a:t>
            </a:r>
          </a:p>
          <a:p>
            <a:pPr lvl="3" marL="3033712" indent="-606742" defTabSz="1708543">
              <a:spcBef>
                <a:spcPts val="3000"/>
              </a:spcBef>
              <a:buSzPct val="100000"/>
              <a:buAutoNum type="arabicPeriod" startAt="1"/>
              <a:defRPr sz="3276"/>
            </a:pPr>
            <a:r>
              <a:t>By action (verb)</a:t>
            </a:r>
          </a:p>
          <a:p>
            <a:pPr lvl="3" marL="3033712" indent="-606742" defTabSz="1708543">
              <a:spcBef>
                <a:spcPts val="3000"/>
              </a:spcBef>
              <a:buSzPct val="100000"/>
              <a:buAutoNum type="arabicPeriod" startAt="1"/>
              <a:defRPr sz="3276"/>
            </a:pPr>
            <a:r>
              <a:t>By description (adjective or adverb)</a:t>
            </a:r>
          </a:p>
          <a:p>
            <a:pPr lvl="3" marL="3033712" indent="-606742" defTabSz="1708543">
              <a:spcBef>
                <a:spcPts val="3000"/>
              </a:spcBef>
              <a:buSzPct val="100000"/>
              <a:buAutoNum type="arabicPeriod" startAt="1"/>
              <a:defRPr sz="3276"/>
            </a:pPr>
            <a:r>
              <a:t>By emotion (interjection)</a:t>
            </a:r>
          </a:p>
          <a:p>
            <a:pPr lvl="3" marL="1441619" indent="-160179" defTabSz="1708543">
              <a:spcBef>
                <a:spcPts val="3000"/>
              </a:spcBef>
              <a:buClr>
                <a:srgbClr val="000000"/>
              </a:buClr>
              <a:buSzPct val="100000"/>
              <a:buAutoNum type="arabicPeriod" startAt="2"/>
              <a:defRPr sz="3276"/>
            </a:pPr>
            <a:r>
              <a:t> </a:t>
            </a:r>
            <a:r>
              <a:rPr b="1"/>
              <a:t>All categories</a:t>
            </a:r>
          </a:p>
          <a:p>
            <a:pPr lvl="3" marL="1441619" indent="-160179" defTabSz="1708543">
              <a:spcBef>
                <a:spcPts val="3000"/>
              </a:spcBef>
              <a:buClr>
                <a:srgbClr val="000000"/>
              </a:buClr>
              <a:buSzPct val="100000"/>
              <a:buAutoNum type="arabicPeriod" startAt="2"/>
              <a:defRPr sz="3276"/>
            </a:pPr>
            <a:r>
              <a:t> </a:t>
            </a:r>
            <a:r>
              <a:rPr b="1"/>
              <a:t>Browse by category</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3" name="Efficient and effective searching"/>
          <p:cNvSpPr txBox="1"/>
          <p:nvPr>
            <p:ph type="title"/>
          </p:nvPr>
        </p:nvSpPr>
        <p:spPr>
          <a:xfrm>
            <a:off x="1206500" y="1079500"/>
            <a:ext cx="16575418" cy="934779"/>
          </a:xfrm>
          <a:prstGeom prst="rect">
            <a:avLst/>
          </a:prstGeom>
        </p:spPr>
        <p:txBody>
          <a:bodyPr/>
          <a:lstStyle>
            <a:lvl1pPr defTabSz="1560536">
              <a:defRPr spc="-200" sz="5400"/>
            </a:lvl1pPr>
          </a:lstStyle>
          <a:p>
            <a:pPr/>
            <a:r>
              <a:t>Type of content and Site features</a:t>
            </a:r>
          </a:p>
        </p:txBody>
      </p:sp>
      <p:sp>
        <p:nvSpPr>
          <p:cNvPr id="184" name="Custom keywords / search engines:      Sampling of pre-built Bahá'í custom engines (for page opening or searching)"/>
          <p:cNvSpPr txBox="1"/>
          <p:nvPr>
            <p:ph type="body" sz="quarter" idx="1"/>
          </p:nvPr>
        </p:nvSpPr>
        <p:spPr>
          <a:xfrm>
            <a:off x="1182572" y="2312587"/>
            <a:ext cx="22018856" cy="1637609"/>
          </a:xfrm>
          <a:prstGeom prst="rect">
            <a:avLst/>
          </a:prstGeom>
        </p:spPr>
        <p:txBody>
          <a:bodyPr/>
          <a:lstStyle>
            <a:lvl1pPr defTabSz="511809">
              <a:defRPr sz="3400"/>
            </a:lvl1pPr>
          </a:lstStyle>
          <a:p>
            <a:pPr/>
            <a:r>
              <a:t>Key features / benefits</a:t>
            </a:r>
          </a:p>
        </p:txBody>
      </p:sp>
      <p:sp>
        <p:nvSpPr>
          <p:cNvPr id="185" name="Specific verses/paragraphs/pages of the Bahá'í Writings…"/>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lvl="2" marL="1114805" indent="-176021" defTabSz="1877520">
              <a:spcBef>
                <a:spcPts val="3400"/>
              </a:spcBef>
              <a:buClr>
                <a:srgbClr val="000000"/>
              </a:buClr>
              <a:buSzPct val="100000"/>
              <a:buAutoNum type="arabicPeriod" startAt="1"/>
              <a:defRPr sz="3600"/>
            </a:pPr>
            <a:r>
              <a:t> Information tool with </a:t>
            </a:r>
            <a:r>
              <a:rPr b="1"/>
              <a:t>little filtering</a:t>
            </a:r>
            <a:r>
              <a:t> of the actual teachings of the Faith</a:t>
            </a:r>
          </a:p>
          <a:p>
            <a:pPr lvl="2" marL="1114805" indent="-176021" defTabSz="1877520">
              <a:spcBef>
                <a:spcPts val="3400"/>
              </a:spcBef>
              <a:buClr>
                <a:srgbClr val="000000"/>
              </a:buClr>
              <a:buSzPct val="100000"/>
              <a:buAutoNum type="arabicPeriod" startAt="1"/>
              <a:defRPr sz="3600"/>
            </a:pPr>
            <a:r>
              <a:t> Real </a:t>
            </a:r>
            <a:r>
              <a:rPr b="1"/>
              <a:t>opportunities for exploration</a:t>
            </a:r>
            <a:r>
              <a:t> beyond search alone</a:t>
            </a:r>
          </a:p>
          <a:p>
            <a:pPr lvl="2" marL="1114805" indent="-176021" defTabSz="1877520">
              <a:spcBef>
                <a:spcPts val="3400"/>
              </a:spcBef>
              <a:buClr>
                <a:srgbClr val="000000"/>
              </a:buClr>
              <a:buSzPct val="100000"/>
              <a:buAutoNum type="arabicPeriod" startAt="1"/>
              <a:defRPr sz="3600"/>
            </a:pPr>
            <a:r>
              <a:t> Access to </a:t>
            </a:r>
            <a:r>
              <a:rPr b="1"/>
              <a:t>diversity of official or semi-official sources</a:t>
            </a:r>
            <a:r>
              <a:t> not readily quoted elsewhere (e.g., quotations from </a:t>
            </a:r>
            <a:r>
              <a:rPr i="1"/>
              <a:t>Star of the West</a:t>
            </a:r>
            <a:r>
              <a:t> or </a:t>
            </a:r>
            <a:r>
              <a:rPr i="1"/>
              <a:t>Mahmúd's Diary</a:t>
            </a:r>
            <a:r>
              <a:t>).</a:t>
            </a:r>
          </a:p>
          <a:p>
            <a:pPr lvl="2" marL="1114805" indent="-176021" defTabSz="1877520">
              <a:spcBef>
                <a:spcPts val="3400"/>
              </a:spcBef>
              <a:buClr>
                <a:srgbClr val="000000"/>
              </a:buClr>
              <a:buSzPct val="100000"/>
              <a:buAutoNum type="arabicPeriod" startAt="1"/>
              <a:defRPr sz="3600"/>
            </a:pPr>
            <a:r>
              <a:t> </a:t>
            </a:r>
            <a:r>
              <a:rPr b="1"/>
              <a:t>Interesting</a:t>
            </a:r>
            <a:r>
              <a:t> and </a:t>
            </a:r>
            <a:r>
              <a:rPr b="1"/>
              <a:t>subtle topics</a:t>
            </a:r>
            <a:r>
              <a:t> via community-expansion</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7" name="Efficient and effective searching"/>
          <p:cNvSpPr txBox="1"/>
          <p:nvPr>
            <p:ph type="title"/>
          </p:nvPr>
        </p:nvSpPr>
        <p:spPr>
          <a:xfrm>
            <a:off x="1206500" y="1079500"/>
            <a:ext cx="16575418" cy="934779"/>
          </a:xfrm>
          <a:prstGeom prst="rect">
            <a:avLst/>
          </a:prstGeom>
        </p:spPr>
        <p:txBody>
          <a:bodyPr/>
          <a:lstStyle/>
          <a:p>
            <a:pPr defTabSz="1466903">
              <a:defRPr spc="-188" sz="5076"/>
            </a:pPr>
            <a:r>
              <a:t>How a wiki is navigated</a:t>
            </a:r>
            <a:r>
              <a:rPr b="0"/>
              <a:t> (by users, editors, or administrators)</a:t>
            </a:r>
          </a:p>
        </p:txBody>
      </p:sp>
      <p:sp>
        <p:nvSpPr>
          <p:cNvPr id="188" name="Custom keywords / search engines:      Sampling of pre-built Bahá'í custom engines (for page opening or searching)"/>
          <p:cNvSpPr txBox="1"/>
          <p:nvPr>
            <p:ph type="body" sz="quarter" idx="1"/>
          </p:nvPr>
        </p:nvSpPr>
        <p:spPr>
          <a:xfrm>
            <a:off x="1195272" y="2312587"/>
            <a:ext cx="22018856" cy="1637609"/>
          </a:xfrm>
          <a:prstGeom prst="rect">
            <a:avLst/>
          </a:prstGeom>
        </p:spPr>
        <p:txBody>
          <a:bodyPr/>
          <a:lstStyle>
            <a:lvl1pPr defTabSz="511809">
              <a:defRPr sz="3400"/>
            </a:lvl1pPr>
          </a:lstStyle>
          <a:p>
            <a:pPr/>
            <a:r>
              <a:t>By type of page:</a:t>
            </a:r>
          </a:p>
        </p:txBody>
      </p:sp>
      <p:sp>
        <p:nvSpPr>
          <p:cNvPr id="189" name="Specific verses/paragraphs/pages of the Bahá'í Writings…"/>
          <p:cNvSpPr txBox="1"/>
          <p:nvPr>
            <p:ph type="body" idx="21"/>
          </p:nvPr>
        </p:nvSpPr>
        <p:spPr>
          <a:xfrm>
            <a:off x="941979" y="3503036"/>
            <a:ext cx="21971001" cy="8256013"/>
          </a:xfrm>
          <a:prstGeom prst="rect">
            <a:avLst/>
          </a:prstGeom>
          <a:extLst>
            <a:ext uri="{C572A759-6A51-4108-AA02-DFA0A04FC94B}">
              <ma14:wrappingTextBoxFlag xmlns:ma14="http://schemas.microsoft.com/office/mac/drawingml/2011/main" val="1"/>
            </a:ext>
          </a:extLst>
        </p:spPr>
        <p:txBody>
          <a:bodyPr/>
          <a:lstStyle/>
          <a:p>
            <a:pPr lvl="1" marL="1555750" indent="-666750" defTabSz="1877520">
              <a:spcBef>
                <a:spcPts val="3400"/>
              </a:spcBef>
              <a:buSzPct val="100000"/>
              <a:buAutoNum type="arabicPeriod" startAt="1"/>
              <a:defRPr sz="3600"/>
            </a:pPr>
            <a:r>
              <a:rPr b="1"/>
              <a:t>Basic</a:t>
            </a:r>
            <a:r>
              <a:t> (view, edit, upload, permanent link)*</a:t>
            </a:r>
          </a:p>
          <a:p>
            <a:pPr lvl="1" marL="1555750" indent="-666750" defTabSz="1877520">
              <a:spcBef>
                <a:spcPts val="3400"/>
              </a:spcBef>
              <a:buSzPct val="100000"/>
              <a:buAutoNum type="arabicPeriod" startAt="1"/>
              <a:defRPr sz="3600"/>
            </a:pPr>
            <a:r>
              <a:rPr b="1"/>
              <a:t>Changes</a:t>
            </a:r>
            <a:r>
              <a:t> (page history, diffs, user and site changes, watchlist, RSS)*</a:t>
            </a:r>
          </a:p>
          <a:p>
            <a:pPr lvl="1" marL="1555750" indent="-666750" defTabSz="1877520">
              <a:spcBef>
                <a:spcPts val="3400"/>
              </a:spcBef>
              <a:buSzPct val="100000"/>
              <a:buAutoNum type="arabicPeriod" startAt="1"/>
              <a:defRPr sz="3600"/>
            </a:pPr>
            <a:r>
              <a:rPr b="1"/>
              <a:t>Navigation/Interconnections</a:t>
            </a:r>
            <a:r>
              <a:t> (categories and what links here)*</a:t>
            </a:r>
          </a:p>
          <a:p>
            <a:pPr lvl="1" marL="1555750" indent="-666750" defTabSz="1877520">
              <a:spcBef>
                <a:spcPts val="3400"/>
              </a:spcBef>
              <a:buSzPct val="100000"/>
              <a:buAutoNum type="arabicPeriod" startAt="1"/>
              <a:defRPr sz="3600"/>
            </a:pPr>
            <a:r>
              <a:rPr b="1"/>
              <a:t>Communication</a:t>
            </a:r>
            <a:r>
              <a:t> (article talk, user talk)*</a:t>
            </a:r>
            <a:endParaRPr b="1"/>
          </a:p>
          <a:p>
            <a:pPr lvl="1" marL="1555750" indent="-666750" defTabSz="1877520">
              <a:spcBef>
                <a:spcPts val="3400"/>
              </a:spcBef>
              <a:buSzPct val="100000"/>
              <a:buAutoNum type="arabicPeriod" startAt="1"/>
              <a:defRPr sz="3600"/>
            </a:pPr>
            <a:r>
              <a:rPr b="1"/>
              <a:t>Administrator</a:t>
            </a:r>
            <a:r>
              <a:t> (delete, redirect, move, protect, block)*</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1" name="Efficient and effective searching"/>
          <p:cNvSpPr txBox="1"/>
          <p:nvPr>
            <p:ph type="title"/>
          </p:nvPr>
        </p:nvSpPr>
        <p:spPr>
          <a:xfrm>
            <a:off x="1206500" y="1079500"/>
            <a:ext cx="16575418" cy="934779"/>
          </a:xfrm>
          <a:prstGeom prst="rect">
            <a:avLst/>
          </a:prstGeom>
        </p:spPr>
        <p:txBody>
          <a:bodyPr/>
          <a:lstStyle/>
          <a:p>
            <a:pPr defTabSz="1466903">
              <a:defRPr spc="-188" sz="5076"/>
            </a:pPr>
            <a:r>
              <a:t>How a wiki is navigated</a:t>
            </a:r>
            <a:r>
              <a:rPr b="0"/>
              <a:t> (by users, editors, or administrators)</a:t>
            </a:r>
          </a:p>
        </p:txBody>
      </p:sp>
      <p:sp>
        <p:nvSpPr>
          <p:cNvPr id="192" name="Custom keywords / search engines:      Sampling of pre-built Bahá'í custom engines (for page opening or searching)"/>
          <p:cNvSpPr txBox="1"/>
          <p:nvPr>
            <p:ph type="body" sz="quarter" idx="1"/>
          </p:nvPr>
        </p:nvSpPr>
        <p:spPr>
          <a:xfrm>
            <a:off x="1182572" y="2312587"/>
            <a:ext cx="22018856" cy="1637609"/>
          </a:xfrm>
          <a:prstGeom prst="rect">
            <a:avLst/>
          </a:prstGeom>
        </p:spPr>
        <p:txBody>
          <a:bodyPr/>
          <a:lstStyle>
            <a:lvl1pPr defTabSz="511809">
              <a:defRPr sz="3400"/>
            </a:lvl1pPr>
          </a:lstStyle>
          <a:p>
            <a:pPr/>
            <a:r>
              <a:t>By type of page: Basic</a:t>
            </a:r>
          </a:p>
        </p:txBody>
      </p:sp>
      <p:sp>
        <p:nvSpPr>
          <p:cNvPr id="193" name="Specific verses/paragraphs/pages of the Bahá'í Writings…"/>
          <p:cNvSpPr txBox="1"/>
          <p:nvPr>
            <p:ph type="body" idx="21"/>
          </p:nvPr>
        </p:nvSpPr>
        <p:spPr>
          <a:xfrm>
            <a:off x="941979" y="3503036"/>
            <a:ext cx="21971001" cy="8256013"/>
          </a:xfrm>
          <a:prstGeom prst="rect">
            <a:avLst/>
          </a:prstGeom>
          <a:extLst>
            <a:ext uri="{C572A759-6A51-4108-AA02-DFA0A04FC94B}">
              <ma14:wrappingTextBoxFlag xmlns:ma14="http://schemas.microsoft.com/office/mac/drawingml/2011/main" val="1"/>
            </a:ext>
          </a:extLst>
        </p:spPr>
        <p:txBody>
          <a:bodyPr/>
          <a:lstStyle/>
          <a:p>
            <a:pPr lvl="1" marL="1555750" indent="-666750" defTabSz="1877520">
              <a:spcBef>
                <a:spcPts val="3400"/>
              </a:spcBef>
              <a:buSzPct val="100000"/>
              <a:buAutoNum type="arabicPeriod" startAt="1"/>
              <a:defRPr sz="3600"/>
            </a:pPr>
            <a:r>
              <a:rPr b="1"/>
              <a:t>View</a:t>
            </a:r>
          </a:p>
          <a:p>
            <a:pPr lvl="1" marL="1555750" indent="-666750" defTabSz="1877520">
              <a:spcBef>
                <a:spcPts val="3400"/>
              </a:spcBef>
              <a:buSzPct val="100000"/>
              <a:buAutoNum type="arabicPeriod" startAt="1"/>
              <a:defRPr sz="3600"/>
            </a:pPr>
            <a:r>
              <a:rPr b="1"/>
              <a:t>Edit</a:t>
            </a:r>
          </a:p>
          <a:p>
            <a:pPr lvl="2" marL="2444750" indent="-666750" defTabSz="1877520">
              <a:spcBef>
                <a:spcPts val="3400"/>
              </a:spcBef>
              <a:buSzPct val="100000"/>
              <a:buAutoNum type="arabicPeriod" startAt="1"/>
              <a:defRPr sz="3600"/>
            </a:pPr>
            <a:r>
              <a:t>Ways of triggering</a:t>
            </a:r>
          </a:p>
          <a:p>
            <a:pPr lvl="3" marL="3333750" indent="-666750" defTabSz="1877520">
              <a:spcBef>
                <a:spcPts val="3400"/>
              </a:spcBef>
              <a:buSzPct val="100000"/>
              <a:buAutoNum type="arabicPeriod" startAt="1"/>
              <a:defRPr sz="3600"/>
            </a:pPr>
            <a:r>
              <a:rPr b="1"/>
              <a:t>Directly typing</a:t>
            </a:r>
            <a:r>
              <a:t> the title in the URL</a:t>
            </a:r>
          </a:p>
          <a:p>
            <a:pPr lvl="3" marL="3333750" indent="-666750" defTabSz="1877520">
              <a:spcBef>
                <a:spcPts val="3400"/>
              </a:spcBef>
              <a:buSzPct val="100000"/>
              <a:buAutoNum type="arabicPeriod" startAt="1"/>
              <a:defRPr sz="3600"/>
            </a:pPr>
            <a:r>
              <a:t>Clicking the </a:t>
            </a:r>
            <a:r>
              <a:rPr b="1"/>
              <a:t>edit link</a:t>
            </a:r>
            <a:r>
              <a:t> on an existing (non-protected) page</a:t>
            </a:r>
          </a:p>
          <a:p>
            <a:pPr lvl="3" marL="3333750" indent="-666750" defTabSz="1877520">
              <a:spcBef>
                <a:spcPts val="3400"/>
              </a:spcBef>
              <a:buSzPct val="100000"/>
              <a:buAutoNum type="arabicPeriod" startAt="1"/>
              <a:defRPr sz="3600"/>
            </a:pPr>
            <a:r>
              <a:t>Visiting an </a:t>
            </a:r>
            <a:r>
              <a:rPr b="1"/>
              <a:t>orange-colored link</a:t>
            </a:r>
          </a:p>
          <a:p>
            <a:pPr lvl="1" marL="1555750" indent="-666750" defTabSz="1877520">
              <a:spcBef>
                <a:spcPts val="3400"/>
              </a:spcBef>
              <a:buSzPct val="100000"/>
              <a:buAutoNum type="arabicPeriod" startAt="1"/>
              <a:defRPr sz="3600"/>
            </a:pPr>
            <a:r>
              <a:rPr b="1"/>
              <a:t>Upload</a:t>
            </a:r>
            <a:r>
              <a:t> (images, sounds, videos)</a:t>
            </a:r>
          </a:p>
          <a:p>
            <a:pPr lvl="1" marL="1555750" indent="-666750" defTabSz="1877520">
              <a:spcBef>
                <a:spcPts val="3400"/>
              </a:spcBef>
              <a:buSzPct val="100000"/>
              <a:buAutoNum type="arabicPeriod" startAt="1"/>
              <a:defRPr sz="3600"/>
            </a:pPr>
            <a:r>
              <a:rPr b="1"/>
              <a:t>Permanant link</a:t>
            </a:r>
            <a:r>
              <a:t> (if you don't want View page's changeability)</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21_BasicWhite">
  <a:themeElements>
    <a:clrScheme name="21_BasicWhite">
      <a:dk1>
        <a:srgbClr val="5E5E5E"/>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